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Economica"/>
      <p:regular r:id="rId49"/>
      <p:bold r:id="rId50"/>
      <p:italic r:id="rId51"/>
      <p:boldItalic r:id="rId52"/>
    </p:embeddedFont>
    <p:embeddedFont>
      <p:font typeface="Lato"/>
      <p:regular r:id="rId53"/>
      <p:bold r:id="rId54"/>
      <p:italic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527C936-7FE7-4973-85B1-35AA182F7915}">
  <a:tblStyle styleId="{5527C936-7FE7-4973-85B1-35AA182F791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Economica-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Economica-italic.fntdata"/><Relationship Id="rId50" Type="http://schemas.openxmlformats.org/officeDocument/2006/relationships/font" Target="fonts/Economica-bold.fntdata"/><Relationship Id="rId53" Type="http://schemas.openxmlformats.org/officeDocument/2006/relationships/font" Target="fonts/Lato-regular.fntdata"/><Relationship Id="rId52" Type="http://schemas.openxmlformats.org/officeDocument/2006/relationships/font" Target="fonts/Economica-boldItalic.fntdata"/><Relationship Id="rId11" Type="http://schemas.openxmlformats.org/officeDocument/2006/relationships/slide" Target="slides/slide5.xml"/><Relationship Id="rId55" Type="http://schemas.openxmlformats.org/officeDocument/2006/relationships/font" Target="fonts/Lato-italic.fntdata"/><Relationship Id="rId10" Type="http://schemas.openxmlformats.org/officeDocument/2006/relationships/slide" Target="slides/slide4.xml"/><Relationship Id="rId54" Type="http://schemas.openxmlformats.org/officeDocument/2006/relationships/font" Target="fonts/Lato-bold.fntdata"/><Relationship Id="rId13" Type="http://schemas.openxmlformats.org/officeDocument/2006/relationships/slide" Target="slides/slide7.xml"/><Relationship Id="rId57" Type="http://schemas.openxmlformats.org/officeDocument/2006/relationships/font" Target="fonts/OpenSans-regular.fntdata"/><Relationship Id="rId12" Type="http://schemas.openxmlformats.org/officeDocument/2006/relationships/slide" Target="slides/slide6.xml"/><Relationship Id="rId56" Type="http://schemas.openxmlformats.org/officeDocument/2006/relationships/font" Target="fonts/Lato-boldItalic.fntdata"/><Relationship Id="rId15" Type="http://schemas.openxmlformats.org/officeDocument/2006/relationships/slide" Target="slides/slide9.xml"/><Relationship Id="rId59" Type="http://schemas.openxmlformats.org/officeDocument/2006/relationships/font" Target="fonts/OpenSans-italic.fntdata"/><Relationship Id="rId14" Type="http://schemas.openxmlformats.org/officeDocument/2006/relationships/slide" Target="slides/slide8.xml"/><Relationship Id="rId58"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mazingteam.site/homepage.php"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mazingteam.site/homepage.php"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acc2750da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acc2750da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in the view account page, you can see your profile, which includes personal info, education background, interests, work experience and so 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acc2750da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acc2750da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if user want to edit their profile, they go this account settings page to make some change, this page would basically look like the sign up page i mentioned before.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acc2750da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acc2750da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for the cv page, it shows some cv templates for user to choose from. users can just simply select a template that they want and the cv will be generated by the system. so they don’t need to key in everything by </a:t>
            </a:r>
            <a:r>
              <a:rPr lang="sv"/>
              <a:t>themselves</a:t>
            </a:r>
            <a:r>
              <a:rPr lang="sv"/>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acc2750da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acc2750da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highlight>
                  <a:srgbClr val="FFFFFF"/>
                </a:highlight>
              </a:rPr>
              <a:t>in the job matches page, users can see the matches that system found. we wanted this page to be easy-to-read, so only some major information would be shown in this page, such as position, salary, and location. if you want to see more detailed information, just click on the job match.</a:t>
            </a:r>
            <a:endParaRPr>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acc2750da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acc2750da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this page is the detailed information, on the left would be some informations and requirements. on the right would be the description of the job.</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acc2750da_3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acc2750da_3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a5246b6c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a5246b6c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sv" u="sng">
                <a:solidFill>
                  <a:schemeClr val="accent5"/>
                </a:solidFill>
                <a:hlinkClick r:id="rId2"/>
              </a:rPr>
              <a:t>https://amazingteam.site/homepage.php</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93e001e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93e001e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sv" u="sng">
                <a:solidFill>
                  <a:schemeClr val="accent5"/>
                </a:solidFill>
                <a:hlinkClick r:id="rId2"/>
              </a:rPr>
              <a:t>https://amazingteam.site/homepage.php</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a5246b6c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a5246b6c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a5246b6c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a5246b6c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5a5246b6c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a5246b6c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a5246b6c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a5246b6c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a5246b6c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a5246b6c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a5246b6c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a5246b6c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a5246b6c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a5246b6c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a5246b6c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a5246b6c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acc2750da_3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acc2750da_3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acc2750da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acc2750da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b09688d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b09688d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b09688d5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b09688d5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b09688d5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b09688d5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5a5246b6c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a5246b6c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b09688d5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b09688d5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5b09688d5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b09688d5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b0c2ac29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b0c2ac29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b0c2ac29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b0c2ac29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b0c2ac29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b0c2ac29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b0c2ac29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b0c2ac29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b0c2ac29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b0c2ac29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b0c2ac295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b0c2ac29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b0c2ac29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b0c2ac29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b0c2ac29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b0c2ac29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acc2750da_3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acc2750d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5b0c2ac29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5b0c2ac29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b0c2ac295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b0c2ac295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5acc2750da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acc2750da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acc2750da_3_3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acc2750da_3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a5246b6c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a5246b6c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acc2750da_3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acc2750da_3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acc2750d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acc2750d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this is our homepage. on the top is the menu bar shows the services that chuanghua post provides, and our job services is right here.  the left column shows what you can do in the job services. because this is the first page user will see, we designed a big sign up button to catch users attention.  and below is some introductions of the job service. and after clicking on the button you will see next page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acc2750da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acc2750da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this is the sign up page. user can key in their personal </a:t>
            </a:r>
            <a:r>
              <a:rPr lang="sv"/>
              <a:t>information. and for the interest part user can select one to ten interests.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lstStyle>
            <a:lvl1pPr lvl="0" rtl="0" algn="ctr">
              <a:spcBef>
                <a:spcPts val="0"/>
              </a:spcBef>
              <a:spcAft>
                <a:spcPts val="0"/>
              </a:spcAft>
              <a:buClr>
                <a:schemeClr val="lt2"/>
              </a:buClr>
              <a:buSzPts val="16000"/>
              <a:buNone/>
              <a:defRPr sz="16000">
                <a:solidFill>
                  <a:schemeClr val="lt2"/>
                </a:solidFill>
              </a:defRPr>
            </a:lvl1pPr>
            <a:lvl2pPr lvl="1" rtl="0" algn="ctr">
              <a:spcBef>
                <a:spcPts val="0"/>
              </a:spcBef>
              <a:spcAft>
                <a:spcPts val="0"/>
              </a:spcAft>
              <a:buClr>
                <a:schemeClr val="lt2"/>
              </a:buClr>
              <a:buSzPts val="16000"/>
              <a:buNone/>
              <a:defRPr sz="16000">
                <a:solidFill>
                  <a:schemeClr val="lt2"/>
                </a:solidFill>
              </a:defRPr>
            </a:lvl2pPr>
            <a:lvl3pPr lvl="2" rtl="0" algn="ctr">
              <a:spcBef>
                <a:spcPts val="0"/>
              </a:spcBef>
              <a:spcAft>
                <a:spcPts val="0"/>
              </a:spcAft>
              <a:buClr>
                <a:schemeClr val="lt2"/>
              </a:buClr>
              <a:buSzPts val="16000"/>
              <a:buNone/>
              <a:defRPr sz="16000">
                <a:solidFill>
                  <a:schemeClr val="lt2"/>
                </a:solidFill>
              </a:defRPr>
            </a:lvl3pPr>
            <a:lvl4pPr lvl="3" rtl="0" algn="ctr">
              <a:spcBef>
                <a:spcPts val="0"/>
              </a:spcBef>
              <a:spcAft>
                <a:spcPts val="0"/>
              </a:spcAft>
              <a:buClr>
                <a:schemeClr val="lt2"/>
              </a:buClr>
              <a:buSzPts val="16000"/>
              <a:buNone/>
              <a:defRPr sz="16000">
                <a:solidFill>
                  <a:schemeClr val="lt2"/>
                </a:solidFill>
              </a:defRPr>
            </a:lvl4pPr>
            <a:lvl5pPr lvl="4" rtl="0" algn="ctr">
              <a:spcBef>
                <a:spcPts val="0"/>
              </a:spcBef>
              <a:spcAft>
                <a:spcPts val="0"/>
              </a:spcAft>
              <a:buClr>
                <a:schemeClr val="lt2"/>
              </a:buClr>
              <a:buSzPts val="16000"/>
              <a:buNone/>
              <a:defRPr sz="16000">
                <a:solidFill>
                  <a:schemeClr val="lt2"/>
                </a:solidFill>
              </a:defRPr>
            </a:lvl5pPr>
            <a:lvl6pPr lvl="5" rtl="0" algn="ctr">
              <a:spcBef>
                <a:spcPts val="0"/>
              </a:spcBef>
              <a:spcAft>
                <a:spcPts val="0"/>
              </a:spcAft>
              <a:buClr>
                <a:schemeClr val="lt2"/>
              </a:buClr>
              <a:buSzPts val="16000"/>
              <a:buNone/>
              <a:defRPr sz="16000">
                <a:solidFill>
                  <a:schemeClr val="lt2"/>
                </a:solidFill>
              </a:defRPr>
            </a:lvl6pPr>
            <a:lvl7pPr lvl="6" rtl="0" algn="ctr">
              <a:spcBef>
                <a:spcPts val="0"/>
              </a:spcBef>
              <a:spcAft>
                <a:spcPts val="0"/>
              </a:spcAft>
              <a:buClr>
                <a:schemeClr val="lt2"/>
              </a:buClr>
              <a:buSzPts val="16000"/>
              <a:buNone/>
              <a:defRPr sz="16000">
                <a:solidFill>
                  <a:schemeClr val="lt2"/>
                </a:solidFill>
              </a:defRPr>
            </a:lvl7pPr>
            <a:lvl8pPr lvl="7" rtl="0" algn="ctr">
              <a:spcBef>
                <a:spcPts val="0"/>
              </a:spcBef>
              <a:spcAft>
                <a:spcPts val="0"/>
              </a:spcAft>
              <a:buClr>
                <a:schemeClr val="lt2"/>
              </a:buClr>
              <a:buSzPts val="16000"/>
              <a:buNone/>
              <a:defRPr sz="16000">
                <a:solidFill>
                  <a:schemeClr val="lt2"/>
                </a:solidFill>
              </a:defRPr>
            </a:lvl8pPr>
            <a:lvl9pPr lvl="8" rtl="0"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58" name="Shape 58"/>
        <p:cNvGrpSpPr/>
        <p:nvPr/>
      </p:nvGrpSpPr>
      <p:grpSpPr>
        <a:xfrm>
          <a:off x="0" y="0"/>
          <a:ext cx="0" cy="0"/>
          <a:chOff x="0" y="0"/>
          <a:chExt cx="0" cy="0"/>
        </a:xfrm>
      </p:grpSpPr>
      <p:sp>
        <p:nvSpPr>
          <p:cNvPr id="59" name="Google Shape;59;p13"/>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60" name="Google Shape;60;p13"/>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61" name="Google Shape;61;p13"/>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62" name="Google Shape;62;p13"/>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63" name="Google Shape;63;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rtl="0" algn="ctr">
              <a:spcBef>
                <a:spcPts val="0"/>
              </a:spcBef>
              <a:spcAft>
                <a:spcPts val="0"/>
              </a:spcAft>
              <a:buClr>
                <a:schemeClr val="lt2"/>
              </a:buClr>
              <a:buSzPts val="4200"/>
              <a:buNone/>
              <a:defRPr>
                <a:solidFill>
                  <a:schemeClr val="lt2"/>
                </a:solidFill>
              </a:defRPr>
            </a:lvl1pPr>
            <a:lvl2pPr lvl="1" rtl="0" algn="ctr">
              <a:spcBef>
                <a:spcPts val="0"/>
              </a:spcBef>
              <a:spcAft>
                <a:spcPts val="0"/>
              </a:spcAft>
              <a:buClr>
                <a:schemeClr val="lt2"/>
              </a:buClr>
              <a:buSzPts val="4200"/>
              <a:buNone/>
              <a:defRPr>
                <a:solidFill>
                  <a:schemeClr val="lt2"/>
                </a:solidFill>
              </a:defRPr>
            </a:lvl2pPr>
            <a:lvl3pPr lvl="2" rtl="0" algn="ctr">
              <a:spcBef>
                <a:spcPts val="0"/>
              </a:spcBef>
              <a:spcAft>
                <a:spcPts val="0"/>
              </a:spcAft>
              <a:buClr>
                <a:schemeClr val="lt2"/>
              </a:buClr>
              <a:buSzPts val="4200"/>
              <a:buNone/>
              <a:defRPr>
                <a:solidFill>
                  <a:schemeClr val="lt2"/>
                </a:solidFill>
              </a:defRPr>
            </a:lvl3pPr>
            <a:lvl4pPr lvl="3" rtl="0" algn="ctr">
              <a:spcBef>
                <a:spcPts val="0"/>
              </a:spcBef>
              <a:spcAft>
                <a:spcPts val="0"/>
              </a:spcAft>
              <a:buClr>
                <a:schemeClr val="lt2"/>
              </a:buClr>
              <a:buSzPts val="4200"/>
              <a:buNone/>
              <a:defRPr>
                <a:solidFill>
                  <a:schemeClr val="lt2"/>
                </a:solidFill>
              </a:defRPr>
            </a:lvl4pPr>
            <a:lvl5pPr lvl="4" rtl="0" algn="ctr">
              <a:spcBef>
                <a:spcPts val="0"/>
              </a:spcBef>
              <a:spcAft>
                <a:spcPts val="0"/>
              </a:spcAft>
              <a:buClr>
                <a:schemeClr val="lt2"/>
              </a:buClr>
              <a:buSzPts val="4200"/>
              <a:buNone/>
              <a:defRPr>
                <a:solidFill>
                  <a:schemeClr val="lt2"/>
                </a:solidFill>
              </a:defRPr>
            </a:lvl5pPr>
            <a:lvl6pPr lvl="5" rtl="0" algn="ctr">
              <a:spcBef>
                <a:spcPts val="0"/>
              </a:spcBef>
              <a:spcAft>
                <a:spcPts val="0"/>
              </a:spcAft>
              <a:buClr>
                <a:schemeClr val="lt2"/>
              </a:buClr>
              <a:buSzPts val="4200"/>
              <a:buNone/>
              <a:defRPr>
                <a:solidFill>
                  <a:schemeClr val="lt2"/>
                </a:solidFill>
              </a:defRPr>
            </a:lvl6pPr>
            <a:lvl7pPr lvl="6" rtl="0" algn="ctr">
              <a:spcBef>
                <a:spcPts val="0"/>
              </a:spcBef>
              <a:spcAft>
                <a:spcPts val="0"/>
              </a:spcAft>
              <a:buClr>
                <a:schemeClr val="lt2"/>
              </a:buClr>
              <a:buSzPts val="4200"/>
              <a:buNone/>
              <a:defRPr>
                <a:solidFill>
                  <a:schemeClr val="lt2"/>
                </a:solidFill>
              </a:defRPr>
            </a:lvl7pPr>
            <a:lvl8pPr lvl="7" rtl="0" algn="ctr">
              <a:spcBef>
                <a:spcPts val="0"/>
              </a:spcBef>
              <a:spcAft>
                <a:spcPts val="0"/>
              </a:spcAft>
              <a:buClr>
                <a:schemeClr val="lt2"/>
              </a:buClr>
              <a:buSzPts val="4200"/>
              <a:buNone/>
              <a:defRPr>
                <a:solidFill>
                  <a:schemeClr val="lt2"/>
                </a:solidFill>
              </a:defRPr>
            </a:lvl8pPr>
            <a:lvl9pPr lvl="8" rtl="0"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Economica"/>
                <a:ea typeface="Economica"/>
                <a:cs typeface="Economica"/>
                <a:sym typeface="Economica"/>
              </a:defRPr>
            </a:lvl1pPr>
            <a:lvl2pPr lvl="1" rtl="0" algn="r">
              <a:buNone/>
              <a:defRPr sz="1000">
                <a:solidFill>
                  <a:schemeClr val="dk1"/>
                </a:solidFill>
                <a:latin typeface="Economica"/>
                <a:ea typeface="Economica"/>
                <a:cs typeface="Economica"/>
                <a:sym typeface="Economica"/>
              </a:defRPr>
            </a:lvl2pPr>
            <a:lvl3pPr lvl="2" rtl="0" algn="r">
              <a:buNone/>
              <a:defRPr sz="1000">
                <a:solidFill>
                  <a:schemeClr val="dk1"/>
                </a:solidFill>
                <a:latin typeface="Economica"/>
                <a:ea typeface="Economica"/>
                <a:cs typeface="Economica"/>
                <a:sym typeface="Economica"/>
              </a:defRPr>
            </a:lvl3pPr>
            <a:lvl4pPr lvl="3" rtl="0" algn="r">
              <a:buNone/>
              <a:defRPr sz="1000">
                <a:solidFill>
                  <a:schemeClr val="dk1"/>
                </a:solidFill>
                <a:latin typeface="Economica"/>
                <a:ea typeface="Economica"/>
                <a:cs typeface="Economica"/>
                <a:sym typeface="Economica"/>
              </a:defRPr>
            </a:lvl4pPr>
            <a:lvl5pPr lvl="4" rtl="0" algn="r">
              <a:buNone/>
              <a:defRPr sz="1000">
                <a:solidFill>
                  <a:schemeClr val="dk1"/>
                </a:solidFill>
                <a:latin typeface="Economica"/>
                <a:ea typeface="Economica"/>
                <a:cs typeface="Economica"/>
                <a:sym typeface="Economica"/>
              </a:defRPr>
            </a:lvl5pPr>
            <a:lvl6pPr lvl="5" rtl="0" algn="r">
              <a:buNone/>
              <a:defRPr sz="1000">
                <a:solidFill>
                  <a:schemeClr val="dk1"/>
                </a:solidFill>
                <a:latin typeface="Economica"/>
                <a:ea typeface="Economica"/>
                <a:cs typeface="Economica"/>
                <a:sym typeface="Economica"/>
              </a:defRPr>
            </a:lvl6pPr>
            <a:lvl7pPr lvl="6" rtl="0" algn="r">
              <a:buNone/>
              <a:defRPr sz="1000">
                <a:solidFill>
                  <a:schemeClr val="dk1"/>
                </a:solidFill>
                <a:latin typeface="Economica"/>
                <a:ea typeface="Economica"/>
                <a:cs typeface="Economica"/>
                <a:sym typeface="Economica"/>
              </a:defRPr>
            </a:lvl7pPr>
            <a:lvl8pPr lvl="7" rtl="0" algn="r">
              <a:buNone/>
              <a:defRPr sz="1000">
                <a:solidFill>
                  <a:schemeClr val="dk1"/>
                </a:solidFill>
                <a:latin typeface="Economica"/>
                <a:ea typeface="Economica"/>
                <a:cs typeface="Economica"/>
                <a:sym typeface="Economica"/>
              </a:defRPr>
            </a:lvl8pPr>
            <a:lvl9pPr lvl="8" rtl="0"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sv"/>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40.png"/><Relationship Id="rId5" Type="http://schemas.openxmlformats.org/officeDocument/2006/relationships/image" Target="../media/image34.png"/><Relationship Id="rId6"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1.png"/><Relationship Id="rId4" Type="http://schemas.openxmlformats.org/officeDocument/2006/relationships/image" Target="../media/image31.png"/><Relationship Id="rId5"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jpg"/><Relationship Id="rId7"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ctrTitle"/>
          </p:nvPr>
        </p:nvSpPr>
        <p:spPr>
          <a:xfrm>
            <a:off x="2233075" y="1215650"/>
            <a:ext cx="44028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sv" sz="4200">
                <a:solidFill>
                  <a:srgbClr val="000000"/>
                </a:solidFill>
                <a:latin typeface="Economica"/>
                <a:ea typeface="Economica"/>
                <a:cs typeface="Economica"/>
                <a:sym typeface="Economica"/>
              </a:rPr>
              <a:t>Group 7 Final Presentation</a:t>
            </a:r>
            <a:endParaRPr>
              <a:solidFill>
                <a:srgbClr val="000000"/>
              </a:solidFill>
            </a:endParaRPr>
          </a:p>
        </p:txBody>
      </p:sp>
      <p:sp>
        <p:nvSpPr>
          <p:cNvPr id="69" name="Google Shape;69;p14"/>
          <p:cNvSpPr txBox="1"/>
          <p:nvPr>
            <p:ph idx="1" type="subTitle"/>
          </p:nvPr>
        </p:nvSpPr>
        <p:spPr>
          <a:xfrm>
            <a:off x="2741500" y="3116575"/>
            <a:ext cx="3666600" cy="123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sv" sz="2400"/>
              <a:t>Aditya Wirya Darma, Ingrid Wendin, 林玲琪, Isabella Obermeier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sv"/>
              <a:t>View account</a:t>
            </a:r>
            <a:endParaRPr/>
          </a:p>
        </p:txBody>
      </p:sp>
      <p:sp>
        <p:nvSpPr>
          <p:cNvPr id="162" name="Google Shape;162;p23"/>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3" name="Google Shape;163;p23"/>
          <p:cNvPicPr preferRelativeResize="0"/>
          <p:nvPr/>
        </p:nvPicPr>
        <p:blipFill>
          <a:blip r:embed="rId3">
            <a:alphaModFix/>
          </a:blip>
          <a:stretch>
            <a:fillRect/>
          </a:stretch>
        </p:blipFill>
        <p:spPr>
          <a:xfrm>
            <a:off x="2729959" y="315925"/>
            <a:ext cx="6102339" cy="4263298"/>
          </a:xfrm>
          <a:prstGeom prst="rect">
            <a:avLst/>
          </a:prstGeom>
          <a:noFill/>
          <a:ln>
            <a:noFill/>
          </a:ln>
        </p:spPr>
      </p:pic>
      <p:sp>
        <p:nvSpPr>
          <p:cNvPr id="164" name="Google Shape;164;p23"/>
          <p:cNvSpPr txBox="1"/>
          <p:nvPr>
            <p:ph type="title"/>
          </p:nvPr>
        </p:nvSpPr>
        <p:spPr>
          <a:xfrm>
            <a:off x="311700" y="1225225"/>
            <a:ext cx="2430300" cy="330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sv" sz="1800"/>
              <a:t>-For user to view his/her own profile</a:t>
            </a:r>
            <a:endParaRPr sz="1800"/>
          </a:p>
          <a:p>
            <a:pPr indent="0" lvl="0" marL="0" rtl="0" algn="l">
              <a:lnSpc>
                <a:spcPct val="100000"/>
              </a:lnSpc>
              <a:spcBef>
                <a:spcPts val="1000"/>
              </a:spcBef>
              <a:spcAft>
                <a:spcPts val="1000"/>
              </a:spcAft>
              <a:buNone/>
            </a:pPr>
            <a:r>
              <a:rPr lang="sv" sz="1800"/>
              <a:t>-Click on the categories for detailed information</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sv" sz="3600"/>
              <a:t>Account settings</a:t>
            </a:r>
            <a:endParaRPr sz="3600"/>
          </a:p>
        </p:txBody>
      </p:sp>
      <p:sp>
        <p:nvSpPr>
          <p:cNvPr id="170" name="Google Shape;170;p24"/>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1" name="Google Shape;171;p24"/>
          <p:cNvPicPr preferRelativeResize="0"/>
          <p:nvPr/>
        </p:nvPicPr>
        <p:blipFill>
          <a:blip r:embed="rId3">
            <a:alphaModFix/>
          </a:blip>
          <a:stretch>
            <a:fillRect/>
          </a:stretch>
        </p:blipFill>
        <p:spPr>
          <a:xfrm>
            <a:off x="2741874" y="315925"/>
            <a:ext cx="6090426" cy="4263302"/>
          </a:xfrm>
          <a:prstGeom prst="rect">
            <a:avLst/>
          </a:prstGeom>
          <a:noFill/>
          <a:ln>
            <a:noFill/>
          </a:ln>
        </p:spPr>
      </p:pic>
      <p:sp>
        <p:nvSpPr>
          <p:cNvPr id="172" name="Google Shape;172;p24"/>
          <p:cNvSpPr txBox="1"/>
          <p:nvPr>
            <p:ph type="title"/>
          </p:nvPr>
        </p:nvSpPr>
        <p:spPr>
          <a:xfrm>
            <a:off x="311700" y="1225225"/>
            <a:ext cx="2430300" cy="330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sv" sz="1800"/>
              <a:t>-For user to edit his/her own profile</a:t>
            </a:r>
            <a:endParaRPr sz="1800"/>
          </a:p>
          <a:p>
            <a:pPr indent="0" lvl="0" marL="0" rtl="0" algn="l">
              <a:lnSpc>
                <a:spcPct val="100000"/>
              </a:lnSpc>
              <a:spcBef>
                <a:spcPts val="1000"/>
              </a:spcBef>
              <a:spcAft>
                <a:spcPts val="1000"/>
              </a:spcAft>
              <a:buNone/>
            </a:pPr>
            <a:r>
              <a:rPr lang="sv" sz="1800"/>
              <a:t>-Show top 20 interests from the web crawling</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sv"/>
              <a:t>CV</a:t>
            </a:r>
            <a:endParaRPr/>
          </a:p>
        </p:txBody>
      </p:sp>
      <p:sp>
        <p:nvSpPr>
          <p:cNvPr id="178" name="Google Shape;178;p2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9" name="Google Shape;179;p25"/>
          <p:cNvPicPr preferRelativeResize="0"/>
          <p:nvPr/>
        </p:nvPicPr>
        <p:blipFill>
          <a:blip r:embed="rId3">
            <a:alphaModFix/>
          </a:blip>
          <a:stretch>
            <a:fillRect/>
          </a:stretch>
        </p:blipFill>
        <p:spPr>
          <a:xfrm>
            <a:off x="2792660" y="315926"/>
            <a:ext cx="6039646" cy="4263299"/>
          </a:xfrm>
          <a:prstGeom prst="rect">
            <a:avLst/>
          </a:prstGeom>
          <a:noFill/>
          <a:ln>
            <a:noFill/>
          </a:ln>
        </p:spPr>
      </p:pic>
      <p:sp>
        <p:nvSpPr>
          <p:cNvPr id="180" name="Google Shape;180;p25"/>
          <p:cNvSpPr txBox="1"/>
          <p:nvPr>
            <p:ph type="title"/>
          </p:nvPr>
        </p:nvSpPr>
        <p:spPr>
          <a:xfrm>
            <a:off x="311700" y="1225225"/>
            <a:ext cx="2430300" cy="330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sv" sz="1800"/>
              <a:t>-Several templates for user to choose from</a:t>
            </a:r>
            <a:endParaRPr sz="1800"/>
          </a:p>
          <a:p>
            <a:pPr indent="0" lvl="0" marL="0" rtl="0" algn="l">
              <a:lnSpc>
                <a:spcPct val="100000"/>
              </a:lnSpc>
              <a:spcBef>
                <a:spcPts val="1000"/>
              </a:spcBef>
              <a:spcAft>
                <a:spcPts val="1000"/>
              </a:spcAft>
              <a:buNone/>
            </a:pPr>
            <a:r>
              <a:rPr lang="sv" sz="1800"/>
              <a:t>-Select one CV template and the system will generate CV</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sv">
                <a:highlight>
                  <a:srgbClr val="FFFFFF"/>
                </a:highlight>
              </a:rPr>
              <a:t>Job matches</a:t>
            </a:r>
            <a:endParaRPr>
              <a:highlight>
                <a:srgbClr val="FFFFFF"/>
              </a:highlight>
            </a:endParaRPr>
          </a:p>
        </p:txBody>
      </p:sp>
      <p:sp>
        <p:nvSpPr>
          <p:cNvPr id="186" name="Google Shape;186;p26"/>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7" name="Google Shape;187;p26"/>
          <p:cNvPicPr preferRelativeResize="0"/>
          <p:nvPr/>
        </p:nvPicPr>
        <p:blipFill>
          <a:blip r:embed="rId3">
            <a:alphaModFix/>
          </a:blip>
          <a:stretch>
            <a:fillRect/>
          </a:stretch>
        </p:blipFill>
        <p:spPr>
          <a:xfrm>
            <a:off x="2741847" y="315925"/>
            <a:ext cx="6090454" cy="4263302"/>
          </a:xfrm>
          <a:prstGeom prst="rect">
            <a:avLst/>
          </a:prstGeom>
          <a:noFill/>
          <a:ln>
            <a:noFill/>
          </a:ln>
        </p:spPr>
      </p:pic>
      <p:sp>
        <p:nvSpPr>
          <p:cNvPr id="188" name="Google Shape;188;p26"/>
          <p:cNvSpPr txBox="1"/>
          <p:nvPr>
            <p:ph type="title"/>
          </p:nvPr>
        </p:nvSpPr>
        <p:spPr>
          <a:xfrm>
            <a:off x="311700" y="1225225"/>
            <a:ext cx="2430300" cy="330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sv" sz="1800"/>
              <a:t>-Shown job matches</a:t>
            </a:r>
            <a:endParaRPr sz="1800"/>
          </a:p>
          <a:p>
            <a:pPr indent="0" lvl="0" marL="0" rtl="0" algn="l">
              <a:lnSpc>
                <a:spcPct val="100000"/>
              </a:lnSpc>
              <a:spcBef>
                <a:spcPts val="1000"/>
              </a:spcBef>
              <a:spcAft>
                <a:spcPts val="0"/>
              </a:spcAft>
              <a:buNone/>
            </a:pPr>
            <a:r>
              <a:rPr lang="sv" sz="1800"/>
              <a:t>-Only show major job info</a:t>
            </a:r>
            <a:endParaRPr sz="1800"/>
          </a:p>
          <a:p>
            <a:pPr indent="0" lvl="0" marL="0" rtl="0" algn="l">
              <a:lnSpc>
                <a:spcPct val="100000"/>
              </a:lnSpc>
              <a:spcBef>
                <a:spcPts val="1000"/>
              </a:spcBef>
              <a:spcAft>
                <a:spcPts val="0"/>
              </a:spcAft>
              <a:buNone/>
            </a:pPr>
            <a:r>
              <a:rPr lang="sv" sz="1800"/>
              <a:t>-Scroll up and down to see more matches</a:t>
            </a:r>
            <a:endParaRPr sz="1800"/>
          </a:p>
          <a:p>
            <a:pPr indent="0" lvl="0" marL="0" rtl="0" algn="l">
              <a:lnSpc>
                <a:spcPct val="100000"/>
              </a:lnSpc>
              <a:spcBef>
                <a:spcPts val="1000"/>
              </a:spcBef>
              <a:spcAft>
                <a:spcPts val="1000"/>
              </a:spcAft>
              <a:buNone/>
            </a:pPr>
            <a:r>
              <a:rPr lang="sv" sz="1800"/>
              <a:t>-Select jobs you want and send cv to companies</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311700" y="47450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sv" sz="2400"/>
              <a:t>Job matches</a:t>
            </a:r>
            <a:br>
              <a:rPr lang="sv" sz="2400"/>
            </a:br>
            <a:r>
              <a:rPr lang="sv" sz="2400"/>
              <a:t>(detailed)</a:t>
            </a:r>
            <a:endParaRPr sz="2400"/>
          </a:p>
        </p:txBody>
      </p:sp>
      <p:sp>
        <p:nvSpPr>
          <p:cNvPr id="194" name="Google Shape;194;p27"/>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5" name="Google Shape;195;p27"/>
          <p:cNvPicPr preferRelativeResize="0"/>
          <p:nvPr/>
        </p:nvPicPr>
        <p:blipFill>
          <a:blip r:embed="rId3">
            <a:alphaModFix/>
          </a:blip>
          <a:stretch>
            <a:fillRect/>
          </a:stretch>
        </p:blipFill>
        <p:spPr>
          <a:xfrm>
            <a:off x="2614985" y="315924"/>
            <a:ext cx="6217310" cy="4263299"/>
          </a:xfrm>
          <a:prstGeom prst="rect">
            <a:avLst/>
          </a:prstGeom>
          <a:noFill/>
          <a:ln>
            <a:noFill/>
          </a:ln>
        </p:spPr>
      </p:pic>
      <p:sp>
        <p:nvSpPr>
          <p:cNvPr id="196" name="Google Shape;196;p27"/>
          <p:cNvSpPr txBox="1"/>
          <p:nvPr>
            <p:ph type="title"/>
          </p:nvPr>
        </p:nvSpPr>
        <p:spPr>
          <a:xfrm>
            <a:off x="311700" y="1225225"/>
            <a:ext cx="2430300" cy="330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sv" sz="1800"/>
              <a:t>-Detailed job info</a:t>
            </a:r>
            <a:endParaRPr sz="1800"/>
          </a:p>
          <a:p>
            <a:pPr indent="0" lvl="0" marL="0" rtl="0" algn="l">
              <a:lnSpc>
                <a:spcPct val="100000"/>
              </a:lnSpc>
              <a:spcBef>
                <a:spcPts val="1000"/>
              </a:spcBef>
              <a:spcAft>
                <a:spcPts val="0"/>
              </a:spcAft>
              <a:buNone/>
            </a:pPr>
            <a:r>
              <a:rPr lang="sv" sz="1800"/>
              <a:t>-User can send cv to the company in this page also</a:t>
            </a:r>
            <a:endParaRPr sz="1800"/>
          </a:p>
          <a:p>
            <a:pPr indent="0" lvl="0" marL="0" rtl="0" algn="l">
              <a:lnSpc>
                <a:spcPct val="100000"/>
              </a:lnSpc>
              <a:spcBef>
                <a:spcPts val="1000"/>
              </a:spcBef>
              <a:spcAft>
                <a:spcPts val="1000"/>
              </a:spcAft>
              <a:buNone/>
            </a:pPr>
            <a:r>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8"/>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sv"/>
              <a:t>Interface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9"/>
          <p:cNvSpPr txBox="1"/>
          <p:nvPr>
            <p:ph type="title"/>
          </p:nvPr>
        </p:nvSpPr>
        <p:spPr>
          <a:xfrm>
            <a:off x="311700" y="315925"/>
            <a:ext cx="3677400" cy="9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Front end: </a:t>
            </a:r>
            <a:r>
              <a:rPr lang="sv"/>
              <a:t>Design</a:t>
            </a:r>
            <a:endParaRPr/>
          </a:p>
        </p:txBody>
      </p:sp>
      <p:sp>
        <p:nvSpPr>
          <p:cNvPr id="207" name="Google Shape;207;p29"/>
          <p:cNvSpPr txBox="1"/>
          <p:nvPr>
            <p:ph idx="1" type="body"/>
          </p:nvPr>
        </p:nvSpPr>
        <p:spPr>
          <a:xfrm>
            <a:off x="2396350" y="1225225"/>
            <a:ext cx="6435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08" name="Google Shape;208;p29"/>
          <p:cNvSpPr txBox="1"/>
          <p:nvPr>
            <p:ph type="title"/>
          </p:nvPr>
        </p:nvSpPr>
        <p:spPr>
          <a:xfrm>
            <a:off x="311700" y="1225225"/>
            <a:ext cx="2084700" cy="330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sv" sz="1800"/>
              <a:t>-Cleaner  version of original</a:t>
            </a:r>
            <a:endParaRPr sz="1800"/>
          </a:p>
          <a:p>
            <a:pPr indent="0" lvl="0" marL="0" rtl="0" algn="l">
              <a:lnSpc>
                <a:spcPct val="100000"/>
              </a:lnSpc>
              <a:spcBef>
                <a:spcPts val="1000"/>
              </a:spcBef>
              <a:spcAft>
                <a:spcPts val="0"/>
              </a:spcAft>
              <a:buNone/>
            </a:pPr>
            <a:r>
              <a:rPr lang="sv" sz="1800"/>
              <a:t>-Same colours, barely no gradients used</a:t>
            </a:r>
            <a:endParaRPr sz="1800"/>
          </a:p>
          <a:p>
            <a:pPr indent="0" lvl="0" marL="0" rtl="0" algn="l">
              <a:lnSpc>
                <a:spcPct val="100000"/>
              </a:lnSpc>
              <a:spcBef>
                <a:spcPts val="1000"/>
              </a:spcBef>
              <a:spcAft>
                <a:spcPts val="0"/>
              </a:spcAft>
              <a:buNone/>
            </a:pPr>
            <a:r>
              <a:rPr lang="sv" sz="1800"/>
              <a:t>-Top and side menu lights up when hovering over</a:t>
            </a:r>
            <a:endParaRPr sz="1800"/>
          </a:p>
          <a:p>
            <a:pPr indent="0" lvl="0" marL="0" rtl="0" algn="l">
              <a:lnSpc>
                <a:spcPct val="100000"/>
              </a:lnSpc>
              <a:spcBef>
                <a:spcPts val="1000"/>
              </a:spcBef>
              <a:spcAft>
                <a:spcPts val="0"/>
              </a:spcAft>
              <a:buNone/>
            </a:pPr>
            <a:r>
              <a:rPr lang="sv" sz="1800"/>
              <a:t>-Log in  in corner</a:t>
            </a:r>
            <a:endParaRPr sz="1800"/>
          </a:p>
          <a:p>
            <a:pPr indent="0" lvl="0" marL="0" rtl="0" algn="l">
              <a:lnSpc>
                <a:spcPct val="100000"/>
              </a:lnSpc>
              <a:spcBef>
                <a:spcPts val="1000"/>
              </a:spcBef>
              <a:spcAft>
                <a:spcPts val="0"/>
              </a:spcAft>
              <a:buNone/>
            </a:pPr>
            <a:r>
              <a:rPr lang="sv" sz="1800"/>
              <a:t>-Settings: email frequency</a:t>
            </a:r>
            <a:endParaRPr sz="1800"/>
          </a:p>
          <a:p>
            <a:pPr indent="0" lvl="0" marL="0" rtl="0" algn="l">
              <a:lnSpc>
                <a:spcPct val="100000"/>
              </a:lnSpc>
              <a:spcBef>
                <a:spcPts val="1000"/>
              </a:spcBef>
              <a:spcAft>
                <a:spcPts val="1000"/>
              </a:spcAft>
              <a:buNone/>
            </a:pPr>
            <a:r>
              <a:rPr lang="sv" sz="1800"/>
              <a:t>-Delete Account: Easy to find</a:t>
            </a:r>
            <a:endParaRPr sz="1800"/>
          </a:p>
        </p:txBody>
      </p:sp>
      <p:pic>
        <p:nvPicPr>
          <p:cNvPr id="209" name="Google Shape;209;p29"/>
          <p:cNvPicPr preferRelativeResize="0"/>
          <p:nvPr/>
        </p:nvPicPr>
        <p:blipFill>
          <a:blip r:embed="rId3">
            <a:alphaModFix/>
          </a:blip>
          <a:stretch>
            <a:fillRect/>
          </a:stretch>
        </p:blipFill>
        <p:spPr>
          <a:xfrm>
            <a:off x="5275750" y="315924"/>
            <a:ext cx="3556500" cy="2283751"/>
          </a:xfrm>
          <a:prstGeom prst="rect">
            <a:avLst/>
          </a:prstGeom>
          <a:noFill/>
          <a:ln>
            <a:noFill/>
          </a:ln>
        </p:spPr>
      </p:pic>
      <p:pic>
        <p:nvPicPr>
          <p:cNvPr id="210" name="Google Shape;210;p29"/>
          <p:cNvPicPr preferRelativeResize="0"/>
          <p:nvPr/>
        </p:nvPicPr>
        <p:blipFill>
          <a:blip r:embed="rId4">
            <a:alphaModFix/>
          </a:blip>
          <a:stretch>
            <a:fillRect/>
          </a:stretch>
        </p:blipFill>
        <p:spPr>
          <a:xfrm>
            <a:off x="5275750" y="2717580"/>
            <a:ext cx="3556498" cy="2281370"/>
          </a:xfrm>
          <a:prstGeom prst="rect">
            <a:avLst/>
          </a:prstGeom>
          <a:noFill/>
          <a:ln>
            <a:noFill/>
          </a:ln>
        </p:spPr>
      </p:pic>
      <p:sp>
        <p:nvSpPr>
          <p:cNvPr id="211" name="Google Shape;211;p29"/>
          <p:cNvSpPr txBox="1"/>
          <p:nvPr>
            <p:ph idx="1" type="body"/>
          </p:nvPr>
        </p:nvSpPr>
        <p:spPr>
          <a:xfrm>
            <a:off x="3165325" y="488050"/>
            <a:ext cx="2110500" cy="369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sv"/>
              <a:t>Our design</a:t>
            </a:r>
            <a:endParaRPr/>
          </a:p>
        </p:txBody>
      </p:sp>
      <p:sp>
        <p:nvSpPr>
          <p:cNvPr id="212" name="Google Shape;212;p29"/>
          <p:cNvSpPr txBox="1"/>
          <p:nvPr>
            <p:ph idx="1" type="body"/>
          </p:nvPr>
        </p:nvSpPr>
        <p:spPr>
          <a:xfrm>
            <a:off x="3165325" y="2717575"/>
            <a:ext cx="2110500" cy="369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sv"/>
              <a:t>Original </a:t>
            </a:r>
            <a:r>
              <a:rPr lang="sv"/>
              <a:t>design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0"/>
          <p:cNvSpPr txBox="1"/>
          <p:nvPr>
            <p:ph type="title"/>
          </p:nvPr>
        </p:nvSpPr>
        <p:spPr>
          <a:xfrm>
            <a:off x="311700" y="315925"/>
            <a:ext cx="4260300" cy="8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Back end: MySQL, php</a:t>
            </a:r>
            <a:endParaRPr/>
          </a:p>
        </p:txBody>
      </p:sp>
      <p:sp>
        <p:nvSpPr>
          <p:cNvPr id="218" name="Google Shape;218;p30"/>
          <p:cNvSpPr txBox="1"/>
          <p:nvPr>
            <p:ph idx="1" type="body"/>
          </p:nvPr>
        </p:nvSpPr>
        <p:spPr>
          <a:xfrm>
            <a:off x="2396350" y="1225225"/>
            <a:ext cx="6435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9" name="Google Shape;219;p30"/>
          <p:cNvPicPr preferRelativeResize="0"/>
          <p:nvPr/>
        </p:nvPicPr>
        <p:blipFill>
          <a:blip r:embed="rId3">
            <a:alphaModFix/>
          </a:blip>
          <a:stretch>
            <a:fillRect/>
          </a:stretch>
        </p:blipFill>
        <p:spPr>
          <a:xfrm>
            <a:off x="118823" y="1225225"/>
            <a:ext cx="4629249" cy="3656725"/>
          </a:xfrm>
          <a:prstGeom prst="rect">
            <a:avLst/>
          </a:prstGeom>
          <a:noFill/>
          <a:ln>
            <a:noFill/>
          </a:ln>
        </p:spPr>
      </p:pic>
      <p:pic>
        <p:nvPicPr>
          <p:cNvPr id="220" name="Google Shape;220;p30"/>
          <p:cNvPicPr preferRelativeResize="0"/>
          <p:nvPr/>
        </p:nvPicPr>
        <p:blipFill>
          <a:blip r:embed="rId4">
            <a:alphaModFix/>
          </a:blip>
          <a:stretch>
            <a:fillRect/>
          </a:stretch>
        </p:blipFill>
        <p:spPr>
          <a:xfrm>
            <a:off x="4841225" y="3123400"/>
            <a:ext cx="4002799" cy="1698675"/>
          </a:xfrm>
          <a:prstGeom prst="rect">
            <a:avLst/>
          </a:prstGeom>
          <a:noFill/>
          <a:ln>
            <a:noFill/>
          </a:ln>
        </p:spPr>
      </p:pic>
      <p:pic>
        <p:nvPicPr>
          <p:cNvPr id="221" name="Google Shape;221;p30"/>
          <p:cNvPicPr preferRelativeResize="0"/>
          <p:nvPr/>
        </p:nvPicPr>
        <p:blipFill>
          <a:blip r:embed="rId5">
            <a:alphaModFix/>
          </a:blip>
          <a:stretch>
            <a:fillRect/>
          </a:stretch>
        </p:blipFill>
        <p:spPr>
          <a:xfrm>
            <a:off x="4748075" y="152372"/>
            <a:ext cx="4095950" cy="32843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311700" y="315925"/>
            <a:ext cx="2084700" cy="9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Homepage</a:t>
            </a:r>
            <a:endParaRPr/>
          </a:p>
        </p:txBody>
      </p:sp>
      <p:sp>
        <p:nvSpPr>
          <p:cNvPr id="227" name="Google Shape;227;p31"/>
          <p:cNvSpPr txBox="1"/>
          <p:nvPr>
            <p:ph idx="1" type="body"/>
          </p:nvPr>
        </p:nvSpPr>
        <p:spPr>
          <a:xfrm>
            <a:off x="2396350" y="1225225"/>
            <a:ext cx="6435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28" name="Google Shape;228;p31"/>
          <p:cNvSpPr txBox="1"/>
          <p:nvPr>
            <p:ph type="title"/>
          </p:nvPr>
        </p:nvSpPr>
        <p:spPr>
          <a:xfrm>
            <a:off x="311700" y="1225225"/>
            <a:ext cx="2084700" cy="330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sv" sz="1800"/>
              <a:t>-Top and side menu lights up when hovering over</a:t>
            </a:r>
            <a:endParaRPr sz="1800"/>
          </a:p>
          <a:p>
            <a:pPr indent="0" lvl="0" marL="0" rtl="0" algn="l">
              <a:lnSpc>
                <a:spcPct val="100000"/>
              </a:lnSpc>
              <a:spcBef>
                <a:spcPts val="1000"/>
              </a:spcBef>
              <a:spcAft>
                <a:spcPts val="0"/>
              </a:spcAft>
              <a:buNone/>
            </a:pPr>
            <a:r>
              <a:rPr lang="sv" sz="1800"/>
              <a:t>-First page people will see</a:t>
            </a:r>
            <a:endParaRPr sz="1800"/>
          </a:p>
          <a:p>
            <a:pPr indent="0" lvl="0" marL="0" rtl="0" algn="l">
              <a:lnSpc>
                <a:spcPct val="100000"/>
              </a:lnSpc>
              <a:spcBef>
                <a:spcPts val="1000"/>
              </a:spcBef>
              <a:spcAft>
                <a:spcPts val="0"/>
              </a:spcAft>
              <a:buNone/>
            </a:pPr>
            <a:r>
              <a:rPr lang="sv" sz="1800"/>
              <a:t>Log in  in corner</a:t>
            </a:r>
            <a:endParaRPr sz="1800"/>
          </a:p>
          <a:p>
            <a:pPr indent="0" lvl="0" marL="0" rtl="0" algn="l">
              <a:lnSpc>
                <a:spcPct val="100000"/>
              </a:lnSpc>
              <a:spcBef>
                <a:spcPts val="1000"/>
              </a:spcBef>
              <a:spcAft>
                <a:spcPts val="0"/>
              </a:spcAft>
              <a:buNone/>
            </a:pPr>
            <a:r>
              <a:rPr lang="sv" sz="1800"/>
              <a:t>-Sign up message</a:t>
            </a:r>
            <a:endParaRPr sz="1800"/>
          </a:p>
          <a:p>
            <a:pPr indent="0" lvl="0" marL="0" rtl="0" algn="l">
              <a:lnSpc>
                <a:spcPct val="100000"/>
              </a:lnSpc>
              <a:spcBef>
                <a:spcPts val="1000"/>
              </a:spcBef>
              <a:spcAft>
                <a:spcPts val="1000"/>
              </a:spcAft>
              <a:buNone/>
            </a:pPr>
            <a:r>
              <a:rPr lang="sv" sz="1800"/>
              <a:t>-Information about the service</a:t>
            </a:r>
            <a:endParaRPr sz="1800"/>
          </a:p>
        </p:txBody>
      </p:sp>
      <p:pic>
        <p:nvPicPr>
          <p:cNvPr id="229" name="Google Shape;229;p31"/>
          <p:cNvPicPr preferRelativeResize="0"/>
          <p:nvPr/>
        </p:nvPicPr>
        <p:blipFill>
          <a:blip r:embed="rId3">
            <a:alphaModFix/>
          </a:blip>
          <a:stretch>
            <a:fillRect/>
          </a:stretch>
        </p:blipFill>
        <p:spPr>
          <a:xfrm>
            <a:off x="2396350" y="446491"/>
            <a:ext cx="6435900" cy="413273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311700" y="315925"/>
            <a:ext cx="20847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sv"/>
              <a:t>Sign up</a:t>
            </a:r>
            <a:endParaRPr/>
          </a:p>
        </p:txBody>
      </p:sp>
      <p:sp>
        <p:nvSpPr>
          <p:cNvPr id="235" name="Google Shape;235;p32"/>
          <p:cNvSpPr txBox="1"/>
          <p:nvPr>
            <p:ph idx="1" type="body"/>
          </p:nvPr>
        </p:nvSpPr>
        <p:spPr>
          <a:xfrm>
            <a:off x="2396350" y="1225225"/>
            <a:ext cx="6435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36" name="Google Shape;236;p32"/>
          <p:cNvSpPr txBox="1"/>
          <p:nvPr>
            <p:ph type="title"/>
          </p:nvPr>
        </p:nvSpPr>
        <p:spPr>
          <a:xfrm>
            <a:off x="311700" y="1321200"/>
            <a:ext cx="2084700" cy="320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sv" sz="1800"/>
              <a:t>-Have to go through in order to use the service</a:t>
            </a:r>
            <a:endParaRPr sz="1800"/>
          </a:p>
          <a:p>
            <a:pPr indent="0" lvl="0" marL="0" rtl="0" algn="l">
              <a:lnSpc>
                <a:spcPct val="115000"/>
              </a:lnSpc>
              <a:spcBef>
                <a:spcPts val="1000"/>
              </a:spcBef>
              <a:spcAft>
                <a:spcPts val="0"/>
              </a:spcAft>
              <a:buClr>
                <a:schemeClr val="dk1"/>
              </a:buClr>
              <a:buSzPts val="1100"/>
              <a:buFont typeface="Arial"/>
              <a:buNone/>
            </a:pPr>
            <a:r>
              <a:rPr lang="sv" sz="1800"/>
              <a:t>-Side menu expands with site</a:t>
            </a:r>
            <a:endParaRPr sz="1800"/>
          </a:p>
          <a:p>
            <a:pPr indent="0" lvl="0" marL="0" rtl="0" algn="l">
              <a:lnSpc>
                <a:spcPct val="150000"/>
              </a:lnSpc>
              <a:spcBef>
                <a:spcPts val="0"/>
              </a:spcBef>
              <a:spcAft>
                <a:spcPts val="0"/>
              </a:spcAft>
              <a:buNone/>
            </a:pPr>
            <a:r>
              <a:t/>
            </a:r>
            <a:endParaRPr sz="1800"/>
          </a:p>
        </p:txBody>
      </p:sp>
      <p:pic>
        <p:nvPicPr>
          <p:cNvPr id="237" name="Google Shape;237;p32"/>
          <p:cNvPicPr preferRelativeResize="0"/>
          <p:nvPr/>
        </p:nvPicPr>
        <p:blipFill>
          <a:blip r:embed="rId3">
            <a:alphaModFix/>
          </a:blip>
          <a:stretch>
            <a:fillRect/>
          </a:stretch>
        </p:blipFill>
        <p:spPr>
          <a:xfrm>
            <a:off x="2312450" y="234475"/>
            <a:ext cx="6747651" cy="44566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sv" sz="4200">
                <a:solidFill>
                  <a:srgbClr val="000000"/>
                </a:solidFill>
                <a:latin typeface="Economica"/>
                <a:ea typeface="Economica"/>
                <a:cs typeface="Economica"/>
                <a:sym typeface="Economica"/>
              </a:rPr>
              <a:t>Agenda</a:t>
            </a:r>
            <a:endParaRPr>
              <a:solidFill>
                <a:srgbClr val="000000"/>
              </a:solidFill>
            </a:endParaRPr>
          </a:p>
        </p:txBody>
      </p:sp>
      <p:sp>
        <p:nvSpPr>
          <p:cNvPr id="75" name="Google Shape;75;p15"/>
          <p:cNvSpPr txBox="1"/>
          <p:nvPr>
            <p:ph idx="2" type="body"/>
          </p:nvPr>
        </p:nvSpPr>
        <p:spPr>
          <a:xfrm>
            <a:off x="4845475" y="648000"/>
            <a:ext cx="3837000" cy="3695100"/>
          </a:xfrm>
          <a:prstGeom prst="rect">
            <a:avLst/>
          </a:prstGeom>
        </p:spPr>
        <p:txBody>
          <a:bodyPr anchorCtr="0" anchor="ctr" bIns="91425" lIns="91425" spcFirstLastPara="1" rIns="91425" wrap="square" tIns="91425">
            <a:noAutofit/>
          </a:bodyPr>
          <a:lstStyle/>
          <a:p>
            <a:pPr indent="-419100" lvl="0" marL="457200" rtl="0" algn="l">
              <a:lnSpc>
                <a:spcPct val="150000"/>
              </a:lnSpc>
              <a:spcBef>
                <a:spcPts val="0"/>
              </a:spcBef>
              <a:spcAft>
                <a:spcPts val="0"/>
              </a:spcAft>
              <a:buClr>
                <a:srgbClr val="434343"/>
              </a:buClr>
              <a:buSzPts val="3000"/>
              <a:buFont typeface="Courier New"/>
              <a:buChar char="●"/>
            </a:pPr>
            <a:r>
              <a:rPr b="1" lang="sv" sz="3000">
                <a:solidFill>
                  <a:srgbClr val="434343"/>
                </a:solidFill>
                <a:latin typeface="Courier New"/>
                <a:ea typeface="Courier New"/>
                <a:cs typeface="Courier New"/>
                <a:sym typeface="Courier New"/>
              </a:rPr>
              <a:t>Quick Review</a:t>
            </a:r>
            <a:endParaRPr b="1" sz="3000">
              <a:solidFill>
                <a:srgbClr val="434343"/>
              </a:solidFill>
              <a:latin typeface="Courier New"/>
              <a:ea typeface="Courier New"/>
              <a:cs typeface="Courier New"/>
              <a:sym typeface="Courier New"/>
            </a:endParaRPr>
          </a:p>
          <a:p>
            <a:pPr indent="-419100" lvl="0" marL="457200" rtl="0" algn="l">
              <a:lnSpc>
                <a:spcPct val="150000"/>
              </a:lnSpc>
              <a:spcBef>
                <a:spcPts val="0"/>
              </a:spcBef>
              <a:spcAft>
                <a:spcPts val="0"/>
              </a:spcAft>
              <a:buClr>
                <a:srgbClr val="434343"/>
              </a:buClr>
              <a:buSzPts val="3000"/>
              <a:buFont typeface="Courier New"/>
              <a:buChar char="●"/>
            </a:pPr>
            <a:r>
              <a:rPr b="1" lang="sv" sz="3000">
                <a:solidFill>
                  <a:srgbClr val="434343"/>
                </a:solidFill>
                <a:latin typeface="Courier New"/>
                <a:ea typeface="Courier New"/>
                <a:cs typeface="Courier New"/>
                <a:sym typeface="Courier New"/>
              </a:rPr>
              <a:t>Sketches</a:t>
            </a:r>
            <a:endParaRPr b="1" sz="3000">
              <a:solidFill>
                <a:srgbClr val="434343"/>
              </a:solidFill>
              <a:latin typeface="Courier New"/>
              <a:ea typeface="Courier New"/>
              <a:cs typeface="Courier New"/>
              <a:sym typeface="Courier New"/>
            </a:endParaRPr>
          </a:p>
          <a:p>
            <a:pPr indent="-419100" lvl="0" marL="457200" rtl="0" algn="l">
              <a:lnSpc>
                <a:spcPct val="150000"/>
              </a:lnSpc>
              <a:spcBef>
                <a:spcPts val="0"/>
              </a:spcBef>
              <a:spcAft>
                <a:spcPts val="0"/>
              </a:spcAft>
              <a:buClr>
                <a:srgbClr val="434343"/>
              </a:buClr>
              <a:buSzPts val="3000"/>
              <a:buFont typeface="Courier New"/>
              <a:buChar char="●"/>
            </a:pPr>
            <a:r>
              <a:rPr b="1" lang="sv" sz="3000">
                <a:solidFill>
                  <a:srgbClr val="434343"/>
                </a:solidFill>
                <a:latin typeface="Courier New"/>
                <a:ea typeface="Courier New"/>
                <a:cs typeface="Courier New"/>
                <a:sym typeface="Courier New"/>
              </a:rPr>
              <a:t>Interface</a:t>
            </a:r>
            <a:endParaRPr b="1" sz="3000">
              <a:solidFill>
                <a:srgbClr val="434343"/>
              </a:solidFill>
              <a:latin typeface="Courier New"/>
              <a:ea typeface="Courier New"/>
              <a:cs typeface="Courier New"/>
              <a:sym typeface="Courier New"/>
            </a:endParaRPr>
          </a:p>
          <a:p>
            <a:pPr indent="-419100" lvl="0" marL="457200" rtl="0" algn="l">
              <a:lnSpc>
                <a:spcPct val="150000"/>
              </a:lnSpc>
              <a:spcBef>
                <a:spcPts val="0"/>
              </a:spcBef>
              <a:spcAft>
                <a:spcPts val="0"/>
              </a:spcAft>
              <a:buClr>
                <a:srgbClr val="434343"/>
              </a:buClr>
              <a:buSzPts val="3000"/>
              <a:buFont typeface="Courier New"/>
              <a:buChar char="●"/>
            </a:pPr>
            <a:r>
              <a:rPr b="1" lang="sv" sz="3000">
                <a:solidFill>
                  <a:srgbClr val="434343"/>
                </a:solidFill>
                <a:latin typeface="Courier New"/>
                <a:ea typeface="Courier New"/>
                <a:cs typeface="Courier New"/>
                <a:sym typeface="Courier New"/>
              </a:rPr>
              <a:t>Prototype</a:t>
            </a:r>
            <a:endParaRPr b="1" sz="3000">
              <a:solidFill>
                <a:srgbClr val="434343"/>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solidFill>
                <a:srgbClr val="000000"/>
              </a:solidFill>
              <a:latin typeface="Lato"/>
              <a:ea typeface="Lato"/>
              <a:cs typeface="Lato"/>
              <a:sym typeface="Lato"/>
            </a:endParaRPr>
          </a:p>
        </p:txBody>
      </p:sp>
      <p:sp>
        <p:nvSpPr>
          <p:cNvPr id="76" name="Google Shape;76;p15"/>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311700" y="315925"/>
            <a:ext cx="2084700" cy="9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My profile</a:t>
            </a:r>
            <a:endParaRPr/>
          </a:p>
        </p:txBody>
      </p:sp>
      <p:sp>
        <p:nvSpPr>
          <p:cNvPr id="243" name="Google Shape;243;p33"/>
          <p:cNvSpPr txBox="1"/>
          <p:nvPr>
            <p:ph idx="1" type="body"/>
          </p:nvPr>
        </p:nvSpPr>
        <p:spPr>
          <a:xfrm>
            <a:off x="2396350" y="1225225"/>
            <a:ext cx="6435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44" name="Google Shape;244;p33"/>
          <p:cNvSpPr txBox="1"/>
          <p:nvPr>
            <p:ph type="title"/>
          </p:nvPr>
        </p:nvSpPr>
        <p:spPr>
          <a:xfrm>
            <a:off x="311700" y="1225225"/>
            <a:ext cx="2084700" cy="330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sv" sz="1800"/>
              <a:t>-When logged in the Log in message will display the name</a:t>
            </a:r>
            <a:endParaRPr sz="1800"/>
          </a:p>
          <a:p>
            <a:pPr indent="0" lvl="0" marL="0" rtl="0" algn="l">
              <a:lnSpc>
                <a:spcPct val="100000"/>
              </a:lnSpc>
              <a:spcBef>
                <a:spcPts val="1000"/>
              </a:spcBef>
              <a:spcAft>
                <a:spcPts val="0"/>
              </a:spcAft>
              <a:buNone/>
            </a:pPr>
            <a:r>
              <a:rPr lang="sv" sz="1800"/>
              <a:t>-Displays a condensed version of the profile in our database:</a:t>
            </a:r>
            <a:endParaRPr sz="1800"/>
          </a:p>
          <a:p>
            <a:pPr indent="0" lvl="0" marL="0" rtl="0" algn="l">
              <a:lnSpc>
                <a:spcPct val="100000"/>
              </a:lnSpc>
              <a:spcBef>
                <a:spcPts val="1000"/>
              </a:spcBef>
              <a:spcAft>
                <a:spcPts val="0"/>
              </a:spcAft>
              <a:buNone/>
            </a:pPr>
            <a:r>
              <a:rPr lang="sv" sz="1800"/>
              <a:t>-&gt;Information from </a:t>
            </a:r>
            <a:r>
              <a:rPr lang="sv" sz="1800"/>
              <a:t>sign up</a:t>
            </a:r>
            <a:endParaRPr sz="1800"/>
          </a:p>
          <a:p>
            <a:pPr indent="0" lvl="0" marL="0" rtl="0" algn="l">
              <a:lnSpc>
                <a:spcPct val="100000"/>
              </a:lnSpc>
              <a:spcBef>
                <a:spcPts val="1000"/>
              </a:spcBef>
              <a:spcAft>
                <a:spcPts val="0"/>
              </a:spcAft>
              <a:buNone/>
            </a:pPr>
            <a:r>
              <a:rPr lang="sv" sz="1800"/>
              <a:t>-&gt;Information from crawling </a:t>
            </a:r>
            <a:endParaRPr sz="1800"/>
          </a:p>
          <a:p>
            <a:pPr indent="0" lvl="0" marL="0" rtl="0" algn="l">
              <a:lnSpc>
                <a:spcPct val="100000"/>
              </a:lnSpc>
              <a:spcBef>
                <a:spcPts val="1000"/>
              </a:spcBef>
              <a:spcAft>
                <a:spcPts val="1000"/>
              </a:spcAft>
              <a:buNone/>
            </a:pPr>
            <a:r>
              <a:rPr lang="sv" sz="1800"/>
              <a:t>User can edit the content</a:t>
            </a:r>
            <a:endParaRPr sz="1800"/>
          </a:p>
        </p:txBody>
      </p:sp>
      <p:pic>
        <p:nvPicPr>
          <p:cNvPr id="245" name="Google Shape;245;p33"/>
          <p:cNvPicPr preferRelativeResize="0"/>
          <p:nvPr/>
        </p:nvPicPr>
        <p:blipFill>
          <a:blip r:embed="rId3">
            <a:alphaModFix/>
          </a:blip>
          <a:stretch>
            <a:fillRect/>
          </a:stretch>
        </p:blipFill>
        <p:spPr>
          <a:xfrm>
            <a:off x="2396400" y="640150"/>
            <a:ext cx="6511576" cy="4072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311700" y="315925"/>
            <a:ext cx="2084700" cy="9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CV</a:t>
            </a:r>
            <a:endParaRPr/>
          </a:p>
        </p:txBody>
      </p:sp>
      <p:sp>
        <p:nvSpPr>
          <p:cNvPr id="251" name="Google Shape;251;p34"/>
          <p:cNvSpPr txBox="1"/>
          <p:nvPr>
            <p:ph idx="1" type="body"/>
          </p:nvPr>
        </p:nvSpPr>
        <p:spPr>
          <a:xfrm>
            <a:off x="2396350" y="1225225"/>
            <a:ext cx="6435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52" name="Google Shape;252;p34"/>
          <p:cNvSpPr txBox="1"/>
          <p:nvPr>
            <p:ph type="title"/>
          </p:nvPr>
        </p:nvSpPr>
        <p:spPr>
          <a:xfrm>
            <a:off x="311700" y="1225225"/>
            <a:ext cx="2084700" cy="330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sv" sz="1800"/>
              <a:t>-Has a few CV templates to choose from</a:t>
            </a:r>
            <a:endParaRPr sz="1800"/>
          </a:p>
          <a:p>
            <a:pPr indent="0" lvl="0" marL="0" rtl="0" algn="l">
              <a:lnSpc>
                <a:spcPct val="100000"/>
              </a:lnSpc>
              <a:spcBef>
                <a:spcPts val="1000"/>
              </a:spcBef>
              <a:spcAft>
                <a:spcPts val="0"/>
              </a:spcAft>
              <a:buNone/>
            </a:pPr>
            <a:r>
              <a:rPr lang="sv" sz="1800"/>
              <a:t>-Can preview design</a:t>
            </a:r>
            <a:endParaRPr sz="1800"/>
          </a:p>
          <a:p>
            <a:pPr indent="0" lvl="0" marL="0" rtl="0" algn="l">
              <a:lnSpc>
                <a:spcPct val="100000"/>
              </a:lnSpc>
              <a:spcBef>
                <a:spcPts val="1000"/>
              </a:spcBef>
              <a:spcAft>
                <a:spcPts val="1000"/>
              </a:spcAft>
              <a:buNone/>
            </a:pPr>
            <a:r>
              <a:rPr lang="sv" sz="1800"/>
              <a:t>-Light up gray when hovering mouse</a:t>
            </a:r>
            <a:endParaRPr sz="1800"/>
          </a:p>
        </p:txBody>
      </p:sp>
      <p:pic>
        <p:nvPicPr>
          <p:cNvPr id="253" name="Google Shape;253;p34"/>
          <p:cNvPicPr preferRelativeResize="0"/>
          <p:nvPr/>
        </p:nvPicPr>
        <p:blipFill>
          <a:blip r:embed="rId3">
            <a:alphaModFix/>
          </a:blip>
          <a:stretch>
            <a:fillRect/>
          </a:stretch>
        </p:blipFill>
        <p:spPr>
          <a:xfrm>
            <a:off x="2396400" y="440100"/>
            <a:ext cx="6525949" cy="42052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5"/>
          <p:cNvSpPr txBox="1"/>
          <p:nvPr>
            <p:ph type="title"/>
          </p:nvPr>
        </p:nvSpPr>
        <p:spPr>
          <a:xfrm>
            <a:off x="311700" y="315925"/>
            <a:ext cx="2307600" cy="9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Job matches</a:t>
            </a:r>
            <a:endParaRPr/>
          </a:p>
        </p:txBody>
      </p:sp>
      <p:sp>
        <p:nvSpPr>
          <p:cNvPr id="259" name="Google Shape;259;p35"/>
          <p:cNvSpPr txBox="1"/>
          <p:nvPr>
            <p:ph idx="1" type="body"/>
          </p:nvPr>
        </p:nvSpPr>
        <p:spPr>
          <a:xfrm>
            <a:off x="2396350" y="1225225"/>
            <a:ext cx="6435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60" name="Google Shape;260;p35"/>
          <p:cNvSpPr txBox="1"/>
          <p:nvPr>
            <p:ph type="title"/>
          </p:nvPr>
        </p:nvSpPr>
        <p:spPr>
          <a:xfrm>
            <a:off x="311700" y="1225225"/>
            <a:ext cx="2084700" cy="330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000"/>
              </a:spcAft>
              <a:buNone/>
            </a:pPr>
            <a:r>
              <a:rPr lang="sv" sz="1800"/>
              <a:t>-Select the matches you want to send CV to</a:t>
            </a:r>
            <a:endParaRPr sz="1800"/>
          </a:p>
        </p:txBody>
      </p:sp>
      <p:pic>
        <p:nvPicPr>
          <p:cNvPr id="261" name="Google Shape;261;p35"/>
          <p:cNvPicPr preferRelativeResize="0"/>
          <p:nvPr/>
        </p:nvPicPr>
        <p:blipFill>
          <a:blip r:embed="rId3">
            <a:alphaModFix/>
          </a:blip>
          <a:stretch>
            <a:fillRect/>
          </a:stretch>
        </p:blipFill>
        <p:spPr>
          <a:xfrm>
            <a:off x="2472600" y="549823"/>
            <a:ext cx="6435900" cy="412005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6"/>
          <p:cNvSpPr txBox="1"/>
          <p:nvPr>
            <p:ph type="title"/>
          </p:nvPr>
        </p:nvSpPr>
        <p:spPr>
          <a:xfrm>
            <a:off x="311700" y="315925"/>
            <a:ext cx="2181600" cy="9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JM: detailed</a:t>
            </a:r>
            <a:endParaRPr/>
          </a:p>
        </p:txBody>
      </p:sp>
      <p:sp>
        <p:nvSpPr>
          <p:cNvPr id="267" name="Google Shape;267;p36"/>
          <p:cNvSpPr txBox="1"/>
          <p:nvPr>
            <p:ph idx="1" type="body"/>
          </p:nvPr>
        </p:nvSpPr>
        <p:spPr>
          <a:xfrm>
            <a:off x="2396350" y="1225225"/>
            <a:ext cx="6435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68" name="Google Shape;268;p36"/>
          <p:cNvSpPr txBox="1"/>
          <p:nvPr>
            <p:ph type="title"/>
          </p:nvPr>
        </p:nvSpPr>
        <p:spPr>
          <a:xfrm>
            <a:off x="311700" y="1225225"/>
            <a:ext cx="2084700" cy="330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sv" sz="1800"/>
              <a:t>-If details is wanted</a:t>
            </a:r>
            <a:endParaRPr sz="1800"/>
          </a:p>
          <a:p>
            <a:pPr indent="0" lvl="0" marL="0" rtl="0" algn="l">
              <a:lnSpc>
                <a:spcPct val="100000"/>
              </a:lnSpc>
              <a:spcBef>
                <a:spcPts val="1000"/>
              </a:spcBef>
              <a:spcAft>
                <a:spcPts val="1000"/>
              </a:spcAft>
              <a:buNone/>
            </a:pPr>
            <a:r>
              <a:rPr lang="sv" sz="1800"/>
              <a:t>-Hovering over buttons makes them blue</a:t>
            </a:r>
            <a:endParaRPr sz="1800"/>
          </a:p>
        </p:txBody>
      </p:sp>
      <p:pic>
        <p:nvPicPr>
          <p:cNvPr id="269" name="Google Shape;269;p36"/>
          <p:cNvPicPr preferRelativeResize="0"/>
          <p:nvPr/>
        </p:nvPicPr>
        <p:blipFill>
          <a:blip r:embed="rId3">
            <a:alphaModFix/>
          </a:blip>
          <a:stretch>
            <a:fillRect/>
          </a:stretch>
        </p:blipFill>
        <p:spPr>
          <a:xfrm>
            <a:off x="2429211" y="397624"/>
            <a:ext cx="6573739" cy="4257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7"/>
          <p:cNvSpPr txBox="1"/>
          <p:nvPr>
            <p:ph type="title"/>
          </p:nvPr>
        </p:nvSpPr>
        <p:spPr>
          <a:xfrm>
            <a:off x="311700" y="315925"/>
            <a:ext cx="2084700" cy="9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Code: grid</a:t>
            </a:r>
            <a:endParaRPr/>
          </a:p>
        </p:txBody>
      </p:sp>
      <p:sp>
        <p:nvSpPr>
          <p:cNvPr id="275" name="Google Shape;275;p37"/>
          <p:cNvSpPr txBox="1"/>
          <p:nvPr>
            <p:ph idx="1" type="body"/>
          </p:nvPr>
        </p:nvSpPr>
        <p:spPr>
          <a:xfrm>
            <a:off x="2396350" y="1225225"/>
            <a:ext cx="6435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76" name="Google Shape;276;p37"/>
          <p:cNvSpPr txBox="1"/>
          <p:nvPr>
            <p:ph type="title"/>
          </p:nvPr>
        </p:nvSpPr>
        <p:spPr>
          <a:xfrm>
            <a:off x="311700" y="1225225"/>
            <a:ext cx="2084700" cy="330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sv" sz="1800"/>
              <a:t>-Html outline</a:t>
            </a:r>
            <a:endParaRPr sz="1800"/>
          </a:p>
          <a:p>
            <a:pPr indent="0" lvl="0" marL="0" rtl="0" algn="l">
              <a:lnSpc>
                <a:spcPct val="100000"/>
              </a:lnSpc>
              <a:spcBef>
                <a:spcPts val="1000"/>
              </a:spcBef>
              <a:spcAft>
                <a:spcPts val="0"/>
              </a:spcAft>
              <a:buNone/>
            </a:pPr>
            <a:r>
              <a:rPr lang="sv" sz="1800"/>
              <a:t>-Css style documents</a:t>
            </a:r>
            <a:endParaRPr sz="1800"/>
          </a:p>
          <a:p>
            <a:pPr indent="0" lvl="0" marL="0" rtl="0" algn="l">
              <a:lnSpc>
                <a:spcPct val="100000"/>
              </a:lnSpc>
              <a:spcBef>
                <a:spcPts val="1000"/>
              </a:spcBef>
              <a:spcAft>
                <a:spcPts val="0"/>
              </a:spcAft>
              <a:buNone/>
            </a:pPr>
            <a:r>
              <a:rPr lang="sv" sz="1800"/>
              <a:t>Html grid</a:t>
            </a:r>
            <a:endParaRPr sz="1800"/>
          </a:p>
          <a:p>
            <a:pPr indent="0" lvl="0" marL="0" rtl="0" algn="l">
              <a:lnSpc>
                <a:spcPct val="100000"/>
              </a:lnSpc>
              <a:spcBef>
                <a:spcPts val="1000"/>
              </a:spcBef>
              <a:spcAft>
                <a:spcPts val="0"/>
              </a:spcAft>
              <a:buNone/>
            </a:pPr>
            <a:r>
              <a:rPr lang="sv" sz="1800"/>
              <a:t>Homepage, Sign up, My profile had same outline </a:t>
            </a:r>
            <a:endParaRPr sz="1800"/>
          </a:p>
          <a:p>
            <a:pPr indent="0" lvl="0" marL="0" rtl="0" algn="l">
              <a:lnSpc>
                <a:spcPct val="100000"/>
              </a:lnSpc>
              <a:spcBef>
                <a:spcPts val="1000"/>
              </a:spcBef>
              <a:spcAft>
                <a:spcPts val="0"/>
              </a:spcAft>
              <a:buNone/>
            </a:pPr>
            <a:r>
              <a:rPr lang="sv" sz="1800"/>
              <a:t>-&gt; same Css </a:t>
            </a:r>
            <a:r>
              <a:rPr lang="sv" sz="1800"/>
              <a:t>document</a:t>
            </a:r>
            <a:endParaRPr sz="1800"/>
          </a:p>
          <a:p>
            <a:pPr indent="0" lvl="0" marL="0" rtl="0" algn="l">
              <a:lnSpc>
                <a:spcPct val="100000"/>
              </a:lnSpc>
              <a:spcBef>
                <a:spcPts val="1000"/>
              </a:spcBef>
              <a:spcAft>
                <a:spcPts val="1000"/>
              </a:spcAft>
              <a:buNone/>
            </a:pPr>
            <a:r>
              <a:t/>
            </a:r>
            <a:endParaRPr sz="1800"/>
          </a:p>
        </p:txBody>
      </p:sp>
      <p:pic>
        <p:nvPicPr>
          <p:cNvPr id="277" name="Google Shape;277;p37"/>
          <p:cNvPicPr preferRelativeResize="0"/>
          <p:nvPr/>
        </p:nvPicPr>
        <p:blipFill>
          <a:blip r:embed="rId3">
            <a:alphaModFix/>
          </a:blip>
          <a:stretch>
            <a:fillRect/>
          </a:stretch>
        </p:blipFill>
        <p:spPr>
          <a:xfrm>
            <a:off x="6120609" y="0"/>
            <a:ext cx="2800232" cy="5143499"/>
          </a:xfrm>
          <a:prstGeom prst="rect">
            <a:avLst/>
          </a:prstGeom>
          <a:noFill/>
          <a:ln>
            <a:noFill/>
          </a:ln>
        </p:spPr>
      </p:pic>
      <p:pic>
        <p:nvPicPr>
          <p:cNvPr id="278" name="Google Shape;278;p37"/>
          <p:cNvPicPr preferRelativeResize="0"/>
          <p:nvPr/>
        </p:nvPicPr>
        <p:blipFill>
          <a:blip r:embed="rId4">
            <a:alphaModFix/>
          </a:blip>
          <a:stretch>
            <a:fillRect/>
          </a:stretch>
        </p:blipFill>
        <p:spPr>
          <a:xfrm>
            <a:off x="2726550" y="0"/>
            <a:ext cx="3063875" cy="5143501"/>
          </a:xfrm>
          <a:prstGeom prst="rect">
            <a:avLst/>
          </a:prstGeom>
          <a:noFill/>
          <a:ln>
            <a:noFill/>
          </a:ln>
        </p:spPr>
      </p:pic>
      <p:pic>
        <p:nvPicPr>
          <p:cNvPr id="279" name="Google Shape;279;p37"/>
          <p:cNvPicPr preferRelativeResize="0"/>
          <p:nvPr/>
        </p:nvPicPr>
        <p:blipFill>
          <a:blip r:embed="rId5">
            <a:alphaModFix/>
          </a:blip>
          <a:stretch>
            <a:fillRect/>
          </a:stretch>
        </p:blipFill>
        <p:spPr>
          <a:xfrm>
            <a:off x="99650" y="3575650"/>
            <a:ext cx="2449125" cy="1567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8"/>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sv"/>
              <a:t>Prototype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sv"/>
              <a:t>E-mail</a:t>
            </a:r>
            <a:endParaRPr/>
          </a:p>
        </p:txBody>
      </p:sp>
      <p:pic>
        <p:nvPicPr>
          <p:cNvPr id="290" name="Google Shape;290;p39"/>
          <p:cNvPicPr preferRelativeResize="0"/>
          <p:nvPr/>
        </p:nvPicPr>
        <p:blipFill rotWithShape="1">
          <a:blip r:embed="rId3">
            <a:alphaModFix/>
          </a:blip>
          <a:srcRect b="0" l="0" r="0" t="11087"/>
          <a:stretch/>
        </p:blipFill>
        <p:spPr>
          <a:xfrm>
            <a:off x="3002500" y="0"/>
            <a:ext cx="5073670" cy="5067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graphicFrame>
        <p:nvGraphicFramePr>
          <p:cNvPr id="295" name="Google Shape;295;p40"/>
          <p:cNvGraphicFramePr/>
          <p:nvPr/>
        </p:nvGraphicFramePr>
        <p:xfrm>
          <a:off x="1121550" y="403600"/>
          <a:ext cx="3000000" cy="3000000"/>
        </p:xfrm>
        <a:graphic>
          <a:graphicData uri="http://schemas.openxmlformats.org/drawingml/2006/table">
            <a:tbl>
              <a:tblPr>
                <a:noFill/>
                <a:tableStyleId>{5527C936-7FE7-4973-85B1-35AA182F7915}</a:tableStyleId>
              </a:tblPr>
              <a:tblGrid>
                <a:gridCol w="3619500"/>
                <a:gridCol w="3619500"/>
              </a:tblGrid>
              <a:tr h="623575">
                <a:tc>
                  <a:txBody>
                    <a:bodyPr>
                      <a:noAutofit/>
                    </a:bodyPr>
                    <a:lstStyle/>
                    <a:p>
                      <a:pPr indent="0" lvl="0" marL="0" rtl="0" algn="ctr">
                        <a:spcBef>
                          <a:spcPts val="0"/>
                        </a:spcBef>
                        <a:spcAft>
                          <a:spcPts val="0"/>
                        </a:spcAft>
                        <a:buNone/>
                      </a:pPr>
                      <a:r>
                        <a:rPr lang="sv"/>
                        <a:t>Modules</a:t>
                      </a:r>
                      <a:endParaRPr/>
                    </a:p>
                  </a:txBody>
                  <a:tcPr marT="91425" marB="91425" marR="91425" marL="91425" anchor="ctr">
                    <a:solidFill>
                      <a:srgbClr val="B6D7A8"/>
                    </a:solidFill>
                  </a:tcPr>
                </a:tc>
                <a:tc>
                  <a:txBody>
                    <a:bodyPr>
                      <a:noAutofit/>
                    </a:bodyPr>
                    <a:lstStyle/>
                    <a:p>
                      <a:pPr indent="0" lvl="0" marL="0" rtl="0" algn="ctr">
                        <a:spcBef>
                          <a:spcPts val="0"/>
                        </a:spcBef>
                        <a:spcAft>
                          <a:spcPts val="0"/>
                        </a:spcAft>
                        <a:buNone/>
                      </a:pPr>
                      <a:r>
                        <a:rPr lang="sv"/>
                        <a:t>Job</a:t>
                      </a:r>
                      <a:endParaRPr/>
                    </a:p>
                  </a:txBody>
                  <a:tcPr marT="91425" marB="91425" marR="91425" marL="91425" anchor="ctr">
                    <a:solidFill>
                      <a:srgbClr val="B6D7A8"/>
                    </a:solidFill>
                  </a:tcPr>
                </a:tc>
              </a:tr>
              <a:tr h="629650">
                <a:tc>
                  <a:txBody>
                    <a:bodyPr>
                      <a:noAutofit/>
                    </a:bodyPr>
                    <a:lstStyle/>
                    <a:p>
                      <a:pPr indent="0" lvl="0" marL="0" rtl="0" algn="ctr">
                        <a:spcBef>
                          <a:spcPts val="0"/>
                        </a:spcBef>
                        <a:spcAft>
                          <a:spcPts val="0"/>
                        </a:spcAft>
                        <a:buNone/>
                      </a:pPr>
                      <a:r>
                        <a:rPr lang="sv"/>
                        <a:t>Web Crawler</a:t>
                      </a:r>
                      <a:endParaRPr/>
                    </a:p>
                  </a:txBody>
                  <a:tcPr marT="91425" marB="91425" marR="91425" marL="91425" anchor="ctr"/>
                </a:tc>
                <a:tc>
                  <a:txBody>
                    <a:bodyPr>
                      <a:noAutofit/>
                    </a:bodyPr>
                    <a:lstStyle/>
                    <a:p>
                      <a:pPr indent="0" lvl="0" marL="0" rtl="0" algn="l">
                        <a:spcBef>
                          <a:spcPts val="0"/>
                        </a:spcBef>
                        <a:spcAft>
                          <a:spcPts val="0"/>
                        </a:spcAft>
                        <a:buNone/>
                      </a:pPr>
                      <a:r>
                        <a:rPr lang="sv"/>
                        <a:t>Gather data online(user and job data)</a:t>
                      </a:r>
                      <a:endParaRPr/>
                    </a:p>
                  </a:txBody>
                  <a:tcPr marT="91425" marB="91425" marR="91425" marL="91425" anchor="ctr"/>
                </a:tc>
              </a:tr>
              <a:tr h="629650">
                <a:tc>
                  <a:txBody>
                    <a:bodyPr>
                      <a:noAutofit/>
                    </a:bodyPr>
                    <a:lstStyle/>
                    <a:p>
                      <a:pPr indent="0" lvl="0" marL="0" rtl="0" algn="ctr">
                        <a:spcBef>
                          <a:spcPts val="0"/>
                        </a:spcBef>
                        <a:spcAft>
                          <a:spcPts val="0"/>
                        </a:spcAft>
                        <a:buNone/>
                      </a:pPr>
                      <a:r>
                        <a:rPr lang="sv"/>
                        <a:t>Matcher</a:t>
                      </a:r>
                      <a:endParaRPr/>
                    </a:p>
                  </a:txBody>
                  <a:tcPr marT="91425" marB="91425" marR="91425" marL="91425" anchor="ctr"/>
                </a:tc>
                <a:tc>
                  <a:txBody>
                    <a:bodyPr>
                      <a:noAutofit/>
                    </a:bodyPr>
                    <a:lstStyle/>
                    <a:p>
                      <a:pPr indent="0" lvl="0" marL="0" rtl="0" algn="l">
                        <a:spcBef>
                          <a:spcPts val="0"/>
                        </a:spcBef>
                        <a:spcAft>
                          <a:spcPts val="0"/>
                        </a:spcAft>
                        <a:buNone/>
                      </a:pPr>
                      <a:r>
                        <a:rPr lang="sv"/>
                        <a:t>Pair user with matching jobs</a:t>
                      </a:r>
                      <a:endParaRPr/>
                    </a:p>
                  </a:txBody>
                  <a:tcPr marT="91425" marB="91425" marR="91425" marL="91425" anchor="ctr"/>
                </a:tc>
              </a:tr>
              <a:tr h="629650">
                <a:tc>
                  <a:txBody>
                    <a:bodyPr>
                      <a:noAutofit/>
                    </a:bodyPr>
                    <a:lstStyle/>
                    <a:p>
                      <a:pPr indent="0" lvl="0" marL="0" rtl="0" algn="ctr">
                        <a:spcBef>
                          <a:spcPts val="0"/>
                        </a:spcBef>
                        <a:spcAft>
                          <a:spcPts val="0"/>
                        </a:spcAft>
                        <a:buNone/>
                      </a:pPr>
                      <a:r>
                        <a:rPr lang="sv"/>
                        <a:t>Interpreter / Analyzer</a:t>
                      </a:r>
                      <a:endParaRPr/>
                    </a:p>
                  </a:txBody>
                  <a:tcPr marT="91425" marB="91425" marR="91425" marL="91425" anchor="ctr"/>
                </a:tc>
                <a:tc>
                  <a:txBody>
                    <a:bodyPr>
                      <a:noAutofit/>
                    </a:bodyPr>
                    <a:lstStyle/>
                    <a:p>
                      <a:pPr indent="0" lvl="0" marL="0" rtl="0" algn="l">
                        <a:spcBef>
                          <a:spcPts val="0"/>
                        </a:spcBef>
                        <a:spcAft>
                          <a:spcPts val="0"/>
                        </a:spcAft>
                        <a:buNone/>
                      </a:pPr>
                      <a:r>
                        <a:rPr lang="sv"/>
                        <a:t>Fill missing gap if needed</a:t>
                      </a:r>
                      <a:endParaRPr/>
                    </a:p>
                  </a:txBody>
                  <a:tcPr marT="91425" marB="91425" marR="91425" marL="91425" anchor="ctr"/>
                </a:tc>
              </a:tr>
            </a:tbl>
          </a:graphicData>
        </a:graphic>
      </p:graphicFrame>
      <p:sp>
        <p:nvSpPr>
          <p:cNvPr id="296" name="Google Shape;296;p40"/>
          <p:cNvSpPr/>
          <p:nvPr/>
        </p:nvSpPr>
        <p:spPr>
          <a:xfrm>
            <a:off x="1121550" y="1656825"/>
            <a:ext cx="7239000" cy="3295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0"/>
          <p:cNvSpPr/>
          <p:nvPr/>
        </p:nvSpPr>
        <p:spPr>
          <a:xfrm>
            <a:off x="3790050" y="1731350"/>
            <a:ext cx="1902000" cy="739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
              <a:t>Sources</a:t>
            </a:r>
            <a:endParaRPr/>
          </a:p>
        </p:txBody>
      </p:sp>
      <p:pic>
        <p:nvPicPr>
          <p:cNvPr id="298" name="Google Shape;298;p40"/>
          <p:cNvPicPr preferRelativeResize="0"/>
          <p:nvPr/>
        </p:nvPicPr>
        <p:blipFill>
          <a:blip r:embed="rId3">
            <a:alphaModFix/>
          </a:blip>
          <a:stretch>
            <a:fillRect/>
          </a:stretch>
        </p:blipFill>
        <p:spPr>
          <a:xfrm>
            <a:off x="2722338" y="2627300"/>
            <a:ext cx="993300" cy="993300"/>
          </a:xfrm>
          <a:prstGeom prst="rect">
            <a:avLst/>
          </a:prstGeom>
          <a:noFill/>
          <a:ln>
            <a:noFill/>
          </a:ln>
        </p:spPr>
      </p:pic>
      <p:pic>
        <p:nvPicPr>
          <p:cNvPr id="299" name="Google Shape;299;p40"/>
          <p:cNvPicPr preferRelativeResize="0"/>
          <p:nvPr/>
        </p:nvPicPr>
        <p:blipFill>
          <a:blip r:embed="rId4">
            <a:alphaModFix/>
          </a:blip>
          <a:stretch>
            <a:fillRect/>
          </a:stretch>
        </p:blipFill>
        <p:spPr>
          <a:xfrm>
            <a:off x="3876063" y="2714193"/>
            <a:ext cx="2883700" cy="819532"/>
          </a:xfrm>
          <a:prstGeom prst="rect">
            <a:avLst/>
          </a:prstGeom>
          <a:noFill/>
          <a:ln>
            <a:noFill/>
          </a:ln>
        </p:spPr>
      </p:pic>
      <p:sp>
        <p:nvSpPr>
          <p:cNvPr id="300" name="Google Shape;300;p40"/>
          <p:cNvSpPr/>
          <p:nvPr/>
        </p:nvSpPr>
        <p:spPr>
          <a:xfrm>
            <a:off x="5404188" y="3736500"/>
            <a:ext cx="1232400" cy="9933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
              <a:t>Job Offer Website</a:t>
            </a:r>
            <a:endParaRPr/>
          </a:p>
        </p:txBody>
      </p:sp>
      <p:pic>
        <p:nvPicPr>
          <p:cNvPr id="301" name="Google Shape;301;p40"/>
          <p:cNvPicPr preferRelativeResize="0"/>
          <p:nvPr/>
        </p:nvPicPr>
        <p:blipFill>
          <a:blip r:embed="rId5">
            <a:alphaModFix/>
          </a:blip>
          <a:stretch>
            <a:fillRect/>
          </a:stretch>
        </p:blipFill>
        <p:spPr>
          <a:xfrm>
            <a:off x="2722331" y="3736493"/>
            <a:ext cx="993300" cy="993300"/>
          </a:xfrm>
          <a:prstGeom prst="rect">
            <a:avLst/>
          </a:prstGeom>
          <a:noFill/>
          <a:ln>
            <a:noFill/>
          </a:ln>
        </p:spPr>
      </p:pic>
      <p:pic>
        <p:nvPicPr>
          <p:cNvPr id="302" name="Google Shape;302;p40"/>
          <p:cNvPicPr preferRelativeResize="0"/>
          <p:nvPr/>
        </p:nvPicPr>
        <p:blipFill>
          <a:blip r:embed="rId6">
            <a:alphaModFix/>
          </a:blip>
          <a:stretch>
            <a:fillRect/>
          </a:stretch>
        </p:blipFill>
        <p:spPr>
          <a:xfrm>
            <a:off x="4157938" y="3736500"/>
            <a:ext cx="993300" cy="993300"/>
          </a:xfrm>
          <a:prstGeom prst="rect">
            <a:avLst/>
          </a:prstGeom>
          <a:noFill/>
          <a:ln>
            <a:noFill/>
          </a:ln>
        </p:spPr>
      </p:pic>
      <p:sp>
        <p:nvSpPr>
          <p:cNvPr id="303" name="Google Shape;303;p40"/>
          <p:cNvSpPr/>
          <p:nvPr/>
        </p:nvSpPr>
        <p:spPr>
          <a:xfrm>
            <a:off x="2584475" y="2508275"/>
            <a:ext cx="4252200" cy="1152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pic>
        <p:nvPicPr>
          <p:cNvPr id="308" name="Google Shape;308;p41"/>
          <p:cNvPicPr preferRelativeResize="0"/>
          <p:nvPr/>
        </p:nvPicPr>
        <p:blipFill>
          <a:blip r:embed="rId3">
            <a:alphaModFix/>
          </a:blip>
          <a:stretch>
            <a:fillRect/>
          </a:stretch>
        </p:blipFill>
        <p:spPr>
          <a:xfrm>
            <a:off x="4154413" y="152400"/>
            <a:ext cx="993300" cy="993300"/>
          </a:xfrm>
          <a:prstGeom prst="rect">
            <a:avLst/>
          </a:prstGeom>
          <a:noFill/>
          <a:ln>
            <a:noFill/>
          </a:ln>
        </p:spPr>
      </p:pic>
      <p:cxnSp>
        <p:nvCxnSpPr>
          <p:cNvPr id="309" name="Google Shape;309;p41"/>
          <p:cNvCxnSpPr>
            <a:stCxn id="308" idx="2"/>
            <a:endCxn id="310" idx="3"/>
          </p:cNvCxnSpPr>
          <p:nvPr/>
        </p:nvCxnSpPr>
        <p:spPr>
          <a:xfrm flipH="1">
            <a:off x="3687763" y="1145701"/>
            <a:ext cx="963300" cy="619800"/>
          </a:xfrm>
          <a:prstGeom prst="straightConnector1">
            <a:avLst/>
          </a:prstGeom>
          <a:noFill/>
          <a:ln cap="flat" cmpd="sng" w="38100">
            <a:solidFill>
              <a:srgbClr val="274E13"/>
            </a:solidFill>
            <a:prstDash val="solid"/>
            <a:round/>
            <a:headEnd len="med" w="med" type="none"/>
            <a:tailEnd len="med" w="med" type="triangle"/>
          </a:ln>
        </p:spPr>
      </p:cxnSp>
      <p:cxnSp>
        <p:nvCxnSpPr>
          <p:cNvPr id="311" name="Google Shape;311;p41"/>
          <p:cNvCxnSpPr>
            <a:stCxn id="308" idx="2"/>
            <a:endCxn id="312" idx="1"/>
          </p:cNvCxnSpPr>
          <p:nvPr/>
        </p:nvCxnSpPr>
        <p:spPr>
          <a:xfrm>
            <a:off x="4651063" y="1145701"/>
            <a:ext cx="930300" cy="619800"/>
          </a:xfrm>
          <a:prstGeom prst="straightConnector1">
            <a:avLst/>
          </a:prstGeom>
          <a:noFill/>
          <a:ln cap="flat" cmpd="sng" w="38100">
            <a:solidFill>
              <a:srgbClr val="274E13"/>
            </a:solidFill>
            <a:prstDash val="solid"/>
            <a:round/>
            <a:headEnd len="med" w="med" type="none"/>
            <a:tailEnd len="med" w="med" type="triangle"/>
          </a:ln>
        </p:spPr>
      </p:cxnSp>
      <p:sp>
        <p:nvSpPr>
          <p:cNvPr id="310" name="Google Shape;310;p41"/>
          <p:cNvSpPr txBox="1"/>
          <p:nvPr>
            <p:ph idx="4294967295" type="ctrTitle"/>
          </p:nvPr>
        </p:nvSpPr>
        <p:spPr>
          <a:xfrm>
            <a:off x="1249250" y="1402500"/>
            <a:ext cx="2438400" cy="72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sv"/>
              <a:t>Web Crawling</a:t>
            </a:r>
            <a:endParaRPr/>
          </a:p>
        </p:txBody>
      </p:sp>
      <p:sp>
        <p:nvSpPr>
          <p:cNvPr id="312" name="Google Shape;312;p41"/>
          <p:cNvSpPr txBox="1"/>
          <p:nvPr>
            <p:ph idx="4294967295" type="ctrTitle"/>
          </p:nvPr>
        </p:nvSpPr>
        <p:spPr>
          <a:xfrm>
            <a:off x="5581250" y="1402500"/>
            <a:ext cx="2438400" cy="72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sv"/>
              <a:t>LinkedIn API</a:t>
            </a:r>
            <a:endParaRPr/>
          </a:p>
        </p:txBody>
      </p:sp>
      <p:pic>
        <p:nvPicPr>
          <p:cNvPr id="313" name="Google Shape;313;p41"/>
          <p:cNvPicPr preferRelativeResize="0"/>
          <p:nvPr/>
        </p:nvPicPr>
        <p:blipFill>
          <a:blip r:embed="rId4">
            <a:alphaModFix/>
          </a:blip>
          <a:stretch>
            <a:fillRect/>
          </a:stretch>
        </p:blipFill>
        <p:spPr>
          <a:xfrm>
            <a:off x="216600" y="2283825"/>
            <a:ext cx="4434475" cy="2558575"/>
          </a:xfrm>
          <a:prstGeom prst="rect">
            <a:avLst/>
          </a:prstGeom>
          <a:noFill/>
          <a:ln>
            <a:noFill/>
          </a:ln>
        </p:spPr>
      </p:pic>
      <p:cxnSp>
        <p:nvCxnSpPr>
          <p:cNvPr id="314" name="Google Shape;314;p41"/>
          <p:cNvCxnSpPr/>
          <p:nvPr/>
        </p:nvCxnSpPr>
        <p:spPr>
          <a:xfrm>
            <a:off x="1202525" y="1462100"/>
            <a:ext cx="2428800" cy="630900"/>
          </a:xfrm>
          <a:prstGeom prst="straightConnector1">
            <a:avLst/>
          </a:prstGeom>
          <a:noFill/>
          <a:ln cap="flat" cmpd="sng" w="38100">
            <a:solidFill>
              <a:srgbClr val="FF0000"/>
            </a:solidFill>
            <a:prstDash val="solid"/>
            <a:round/>
            <a:headEnd len="med" w="med" type="none"/>
            <a:tailEnd len="med" w="med" type="none"/>
          </a:ln>
        </p:spPr>
      </p:cxnSp>
      <p:cxnSp>
        <p:nvCxnSpPr>
          <p:cNvPr id="315" name="Google Shape;315;p41"/>
          <p:cNvCxnSpPr/>
          <p:nvPr/>
        </p:nvCxnSpPr>
        <p:spPr>
          <a:xfrm flipH="1">
            <a:off x="1226450" y="1438275"/>
            <a:ext cx="2274000" cy="595200"/>
          </a:xfrm>
          <a:prstGeom prst="straightConnector1">
            <a:avLst/>
          </a:prstGeom>
          <a:noFill/>
          <a:ln cap="flat" cmpd="sng" w="38100">
            <a:solidFill>
              <a:srgbClr val="FF0000"/>
            </a:solidFill>
            <a:prstDash val="solid"/>
            <a:round/>
            <a:headEnd len="med" w="med" type="none"/>
            <a:tailEnd len="med" w="med" type="none"/>
          </a:ln>
        </p:spPr>
      </p:cxnSp>
      <p:sp>
        <p:nvSpPr>
          <p:cNvPr id="316" name="Google Shape;316;p41"/>
          <p:cNvSpPr txBox="1"/>
          <p:nvPr/>
        </p:nvSpPr>
        <p:spPr>
          <a:xfrm>
            <a:off x="4898225" y="2176475"/>
            <a:ext cx="4024200" cy="16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sz="2400">
                <a:latin typeface="Open Sans"/>
                <a:ea typeface="Open Sans"/>
                <a:cs typeface="Open Sans"/>
                <a:sym typeface="Open Sans"/>
              </a:rPr>
              <a:t>Need:</a:t>
            </a:r>
            <a:endParaRPr sz="2400">
              <a:latin typeface="Open Sans"/>
              <a:ea typeface="Open Sans"/>
              <a:cs typeface="Open Sans"/>
              <a:sym typeface="Open Sans"/>
            </a:endParaRPr>
          </a:p>
          <a:p>
            <a:pPr indent="-381000" lvl="0" marL="457200" rtl="0" algn="l">
              <a:spcBef>
                <a:spcPts val="0"/>
              </a:spcBef>
              <a:spcAft>
                <a:spcPts val="0"/>
              </a:spcAft>
              <a:buSzPts val="2400"/>
              <a:buFont typeface="Open Sans"/>
              <a:buChar char="●"/>
            </a:pPr>
            <a:r>
              <a:rPr lang="sv" sz="2400">
                <a:latin typeface="Open Sans"/>
                <a:ea typeface="Open Sans"/>
                <a:cs typeface="Open Sans"/>
                <a:sym typeface="Open Sans"/>
              </a:rPr>
              <a:t>Company</a:t>
            </a:r>
            <a:endParaRPr sz="2400">
              <a:latin typeface="Open Sans"/>
              <a:ea typeface="Open Sans"/>
              <a:cs typeface="Open Sans"/>
              <a:sym typeface="Open Sans"/>
            </a:endParaRPr>
          </a:p>
          <a:p>
            <a:pPr indent="-381000" lvl="0" marL="457200" rtl="0" algn="l">
              <a:spcBef>
                <a:spcPts val="0"/>
              </a:spcBef>
              <a:spcAft>
                <a:spcPts val="0"/>
              </a:spcAft>
              <a:buSzPts val="2400"/>
              <a:buFont typeface="Open Sans"/>
              <a:buChar char="●"/>
            </a:pPr>
            <a:r>
              <a:rPr lang="sv" sz="2400">
                <a:latin typeface="Open Sans"/>
                <a:ea typeface="Open Sans"/>
                <a:cs typeface="Open Sans"/>
                <a:sym typeface="Open Sans"/>
              </a:rPr>
              <a:t>Website</a:t>
            </a:r>
            <a:endParaRPr sz="2400">
              <a:latin typeface="Open Sans"/>
              <a:ea typeface="Open Sans"/>
              <a:cs typeface="Open Sans"/>
              <a:sym typeface="Open Sans"/>
            </a:endParaRPr>
          </a:p>
          <a:p>
            <a:pPr indent="-381000" lvl="0" marL="457200" rtl="0" algn="l">
              <a:spcBef>
                <a:spcPts val="0"/>
              </a:spcBef>
              <a:spcAft>
                <a:spcPts val="0"/>
              </a:spcAft>
              <a:buSzPts val="2400"/>
              <a:buFont typeface="Open Sans"/>
              <a:buChar char="●"/>
            </a:pPr>
            <a:r>
              <a:rPr lang="sv" sz="2400">
                <a:latin typeface="Open Sans"/>
                <a:ea typeface="Open Sans"/>
                <a:cs typeface="Open Sans"/>
                <a:sym typeface="Open Sans"/>
              </a:rPr>
              <a:t>Permission from user</a:t>
            </a:r>
            <a:endParaRPr sz="2400">
              <a:latin typeface="Open Sans"/>
              <a:ea typeface="Open Sans"/>
              <a:cs typeface="Open Sans"/>
              <a:sym typeface="Open Sans"/>
            </a:endParaRPr>
          </a:p>
        </p:txBody>
      </p:sp>
      <p:sp>
        <p:nvSpPr>
          <p:cNvPr id="317" name="Google Shape;317;p41"/>
          <p:cNvSpPr txBox="1"/>
          <p:nvPr/>
        </p:nvSpPr>
        <p:spPr>
          <a:xfrm>
            <a:off x="5012525" y="3843350"/>
            <a:ext cx="3833700" cy="993300"/>
          </a:xfrm>
          <a:prstGeom prst="rect">
            <a:avLst/>
          </a:prstGeom>
          <a:solidFill>
            <a:srgbClr val="B6D7A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sz="2400">
                <a:solidFill>
                  <a:schemeClr val="dk1"/>
                </a:solidFill>
                <a:latin typeface="Open Sans"/>
                <a:ea typeface="Open Sans"/>
                <a:cs typeface="Open Sans"/>
                <a:sym typeface="Open Sans"/>
              </a:rPr>
              <a:t>Solution?</a:t>
            </a:r>
            <a:endParaRPr sz="2400">
              <a:solidFill>
                <a:schemeClr val="dk1"/>
              </a:solidFill>
              <a:latin typeface="Open Sans"/>
              <a:ea typeface="Open Sans"/>
              <a:cs typeface="Open Sans"/>
              <a:sym typeface="Open Sans"/>
            </a:endParaRPr>
          </a:p>
          <a:p>
            <a:pPr indent="0" lvl="0" marL="0" rtl="0" algn="ctr">
              <a:spcBef>
                <a:spcPts val="0"/>
              </a:spcBef>
              <a:spcAft>
                <a:spcPts val="0"/>
              </a:spcAft>
              <a:buNone/>
            </a:pPr>
            <a:r>
              <a:rPr lang="sv" sz="2400">
                <a:solidFill>
                  <a:schemeClr val="dk1"/>
                </a:solidFill>
                <a:latin typeface="Open Sans"/>
                <a:ea typeface="Open Sans"/>
                <a:cs typeface="Open Sans"/>
                <a:sym typeface="Open Sans"/>
              </a:rPr>
              <a:t>Make your own company</a:t>
            </a:r>
            <a:endParaRPr sz="2400">
              <a:solidFill>
                <a:schemeClr val="dk1"/>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pic>
        <p:nvPicPr>
          <p:cNvPr id="322" name="Google Shape;322;p42"/>
          <p:cNvPicPr preferRelativeResize="0"/>
          <p:nvPr/>
        </p:nvPicPr>
        <p:blipFill>
          <a:blip r:embed="rId3">
            <a:alphaModFix/>
          </a:blip>
          <a:stretch>
            <a:fillRect/>
          </a:stretch>
        </p:blipFill>
        <p:spPr>
          <a:xfrm>
            <a:off x="1234963" y="152400"/>
            <a:ext cx="6674069" cy="4838700"/>
          </a:xfrm>
          <a:prstGeom prst="rect">
            <a:avLst/>
          </a:prstGeom>
          <a:noFill/>
          <a:ln>
            <a:noFill/>
          </a:ln>
        </p:spPr>
      </p:pic>
      <p:pic>
        <p:nvPicPr>
          <p:cNvPr id="323" name="Google Shape;323;p42"/>
          <p:cNvPicPr preferRelativeResize="0"/>
          <p:nvPr/>
        </p:nvPicPr>
        <p:blipFill>
          <a:blip r:embed="rId4">
            <a:alphaModFix/>
          </a:blip>
          <a:stretch>
            <a:fillRect/>
          </a:stretch>
        </p:blipFill>
        <p:spPr>
          <a:xfrm>
            <a:off x="7206574" y="250925"/>
            <a:ext cx="603924" cy="603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6"/>
          <p:cNvSpPr txBox="1"/>
          <p:nvPr>
            <p:ph type="title"/>
          </p:nvPr>
        </p:nvSpPr>
        <p:spPr>
          <a:xfrm>
            <a:off x="303550" y="257525"/>
            <a:ext cx="5218800" cy="88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sv" sz="4200">
                <a:solidFill>
                  <a:srgbClr val="000000"/>
                </a:solidFill>
                <a:latin typeface="Economica"/>
                <a:ea typeface="Economica"/>
                <a:cs typeface="Economica"/>
                <a:sym typeface="Economica"/>
              </a:rPr>
              <a:t>Our Original Idea: </a:t>
            </a:r>
            <a:r>
              <a:rPr lang="sv" sz="2400">
                <a:solidFill>
                  <a:schemeClr val="lt2"/>
                </a:solidFill>
              </a:rPr>
              <a:t>Job Pairing Service</a:t>
            </a:r>
            <a:endParaRPr>
              <a:solidFill>
                <a:srgbClr val="000000"/>
              </a:solidFill>
            </a:endParaRPr>
          </a:p>
        </p:txBody>
      </p:sp>
      <p:sp>
        <p:nvSpPr>
          <p:cNvPr id="82" name="Google Shape;82;p16"/>
          <p:cNvSpPr txBox="1"/>
          <p:nvPr>
            <p:ph idx="4294967295" type="body"/>
          </p:nvPr>
        </p:nvSpPr>
        <p:spPr>
          <a:xfrm>
            <a:off x="673800" y="1415725"/>
            <a:ext cx="8229000" cy="335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sv" sz="2400">
                <a:latin typeface="Economica"/>
                <a:ea typeface="Economica"/>
                <a:cs typeface="Economica"/>
                <a:sym typeface="Economica"/>
              </a:rPr>
              <a:t>Create a platform for users to be automatically paired with jobs based on their education, past experience, and interests.</a:t>
            </a:r>
            <a:endParaRPr sz="2400">
              <a:latin typeface="Economica"/>
              <a:ea typeface="Economica"/>
              <a:cs typeface="Economica"/>
              <a:sym typeface="Economica"/>
            </a:endParaRPr>
          </a:p>
          <a:p>
            <a:pPr indent="0" lvl="0" marL="0" rtl="0" algn="l">
              <a:spcBef>
                <a:spcPts val="1600"/>
              </a:spcBef>
              <a:spcAft>
                <a:spcPts val="0"/>
              </a:spcAft>
              <a:buNone/>
            </a:pPr>
            <a:r>
              <a:t/>
            </a:r>
            <a:endParaRPr sz="2400">
              <a:latin typeface="Economica"/>
              <a:ea typeface="Economica"/>
              <a:cs typeface="Economica"/>
              <a:sym typeface="Economica"/>
            </a:endParaRPr>
          </a:p>
          <a:p>
            <a:pPr indent="0" lvl="0" marL="0" rtl="0" algn="ctr">
              <a:spcBef>
                <a:spcPts val="1600"/>
              </a:spcBef>
              <a:spcAft>
                <a:spcPts val="1600"/>
              </a:spcAft>
              <a:buNone/>
            </a:pPr>
            <a:r>
              <a:rPr lang="sv" sz="2400">
                <a:latin typeface="Economica"/>
                <a:ea typeface="Economica"/>
                <a:cs typeface="Economica"/>
                <a:sym typeface="Economica"/>
              </a:rPr>
              <a:t>After users opt into our service and create a profile, our platform performs data collection through APIs to match the user’s interests with available jobs from various companies.</a:t>
            </a:r>
            <a:endParaRPr sz="2400">
              <a:latin typeface="Economica"/>
              <a:ea typeface="Economica"/>
              <a:cs typeface="Economica"/>
              <a:sym typeface="Economic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pic>
        <p:nvPicPr>
          <p:cNvPr id="328" name="Google Shape;328;p43"/>
          <p:cNvPicPr preferRelativeResize="0"/>
          <p:nvPr/>
        </p:nvPicPr>
        <p:blipFill rotWithShape="1">
          <a:blip r:embed="rId3">
            <a:alphaModFix/>
          </a:blip>
          <a:srcRect b="0" l="0" r="37714" t="0"/>
          <a:stretch/>
        </p:blipFill>
        <p:spPr>
          <a:xfrm>
            <a:off x="495300" y="169050"/>
            <a:ext cx="4888699" cy="3162300"/>
          </a:xfrm>
          <a:prstGeom prst="rect">
            <a:avLst/>
          </a:prstGeom>
          <a:noFill/>
          <a:ln>
            <a:noFill/>
          </a:ln>
        </p:spPr>
      </p:pic>
      <p:pic>
        <p:nvPicPr>
          <p:cNvPr id="329" name="Google Shape;329;p43"/>
          <p:cNvPicPr preferRelativeResize="0"/>
          <p:nvPr/>
        </p:nvPicPr>
        <p:blipFill>
          <a:blip r:embed="rId4">
            <a:alphaModFix/>
          </a:blip>
          <a:stretch>
            <a:fillRect/>
          </a:stretch>
        </p:blipFill>
        <p:spPr>
          <a:xfrm>
            <a:off x="5648375" y="288175"/>
            <a:ext cx="2936001" cy="3862375"/>
          </a:xfrm>
          <a:prstGeom prst="rect">
            <a:avLst/>
          </a:prstGeom>
          <a:noFill/>
          <a:ln>
            <a:noFill/>
          </a:ln>
        </p:spPr>
      </p:pic>
      <p:sp>
        <p:nvSpPr>
          <p:cNvPr id="330" name="Google Shape;330;p43"/>
          <p:cNvSpPr/>
          <p:nvPr/>
        </p:nvSpPr>
        <p:spPr>
          <a:xfrm>
            <a:off x="733325" y="2249100"/>
            <a:ext cx="4650600" cy="7977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3"/>
          <p:cNvSpPr/>
          <p:nvPr/>
        </p:nvSpPr>
        <p:spPr>
          <a:xfrm>
            <a:off x="5767300" y="2249100"/>
            <a:ext cx="2697900" cy="7977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4"/>
          <p:cNvSpPr txBox="1"/>
          <p:nvPr>
            <p:ph idx="4294967295" type="ctrTitle"/>
          </p:nvPr>
        </p:nvSpPr>
        <p:spPr>
          <a:xfrm>
            <a:off x="1156950" y="95250"/>
            <a:ext cx="6830100" cy="71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sv">
                <a:solidFill>
                  <a:srgbClr val="274E13"/>
                </a:solidFill>
              </a:rPr>
              <a:t>https://amazingteam.site/access.php</a:t>
            </a:r>
            <a:endParaRPr>
              <a:solidFill>
                <a:srgbClr val="274E13"/>
              </a:solidFill>
            </a:endParaRPr>
          </a:p>
        </p:txBody>
      </p:sp>
      <p:pic>
        <p:nvPicPr>
          <p:cNvPr id="337" name="Google Shape;337;p44"/>
          <p:cNvPicPr preferRelativeResize="0"/>
          <p:nvPr/>
        </p:nvPicPr>
        <p:blipFill>
          <a:blip r:embed="rId3">
            <a:alphaModFix/>
          </a:blip>
          <a:stretch>
            <a:fillRect/>
          </a:stretch>
        </p:blipFill>
        <p:spPr>
          <a:xfrm>
            <a:off x="603200" y="806850"/>
            <a:ext cx="4980819" cy="4021650"/>
          </a:xfrm>
          <a:prstGeom prst="rect">
            <a:avLst/>
          </a:prstGeom>
          <a:noFill/>
          <a:ln>
            <a:noFill/>
          </a:ln>
        </p:spPr>
      </p:pic>
      <p:pic>
        <p:nvPicPr>
          <p:cNvPr id="338" name="Google Shape;338;p44"/>
          <p:cNvPicPr preferRelativeResize="0"/>
          <p:nvPr/>
        </p:nvPicPr>
        <p:blipFill>
          <a:blip r:embed="rId4">
            <a:alphaModFix/>
          </a:blip>
          <a:stretch>
            <a:fillRect/>
          </a:stretch>
        </p:blipFill>
        <p:spPr>
          <a:xfrm>
            <a:off x="5536400" y="806850"/>
            <a:ext cx="2861151" cy="40216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pic>
        <p:nvPicPr>
          <p:cNvPr id="343" name="Google Shape;343;p45"/>
          <p:cNvPicPr preferRelativeResize="0"/>
          <p:nvPr/>
        </p:nvPicPr>
        <p:blipFill>
          <a:blip r:embed="rId3">
            <a:alphaModFix/>
          </a:blip>
          <a:stretch>
            <a:fillRect/>
          </a:stretch>
        </p:blipFill>
        <p:spPr>
          <a:xfrm>
            <a:off x="152400" y="473875"/>
            <a:ext cx="8839199" cy="811208"/>
          </a:xfrm>
          <a:prstGeom prst="rect">
            <a:avLst/>
          </a:prstGeom>
          <a:noFill/>
          <a:ln>
            <a:noFill/>
          </a:ln>
        </p:spPr>
      </p:pic>
      <p:pic>
        <p:nvPicPr>
          <p:cNvPr id="344" name="Google Shape;344;p45"/>
          <p:cNvPicPr preferRelativeResize="0"/>
          <p:nvPr/>
        </p:nvPicPr>
        <p:blipFill>
          <a:blip r:embed="rId4">
            <a:alphaModFix/>
          </a:blip>
          <a:stretch>
            <a:fillRect/>
          </a:stretch>
        </p:blipFill>
        <p:spPr>
          <a:xfrm>
            <a:off x="259575" y="1643051"/>
            <a:ext cx="1400175" cy="2716225"/>
          </a:xfrm>
          <a:prstGeom prst="rect">
            <a:avLst/>
          </a:prstGeom>
          <a:noFill/>
          <a:ln>
            <a:noFill/>
          </a:ln>
        </p:spPr>
      </p:pic>
      <p:pic>
        <p:nvPicPr>
          <p:cNvPr id="345" name="Google Shape;345;p45"/>
          <p:cNvPicPr preferRelativeResize="0"/>
          <p:nvPr/>
        </p:nvPicPr>
        <p:blipFill>
          <a:blip r:embed="rId5">
            <a:alphaModFix/>
          </a:blip>
          <a:stretch>
            <a:fillRect/>
          </a:stretch>
        </p:blipFill>
        <p:spPr>
          <a:xfrm>
            <a:off x="1750200" y="1975000"/>
            <a:ext cx="7108025" cy="1746550"/>
          </a:xfrm>
          <a:prstGeom prst="rect">
            <a:avLst/>
          </a:prstGeom>
          <a:noFill/>
          <a:ln>
            <a:noFill/>
          </a:ln>
        </p:spPr>
      </p:pic>
      <p:sp>
        <p:nvSpPr>
          <p:cNvPr id="346" name="Google Shape;346;p45"/>
          <p:cNvSpPr/>
          <p:nvPr/>
        </p:nvSpPr>
        <p:spPr>
          <a:xfrm>
            <a:off x="259575" y="1643050"/>
            <a:ext cx="1400100" cy="28254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5"/>
          <p:cNvSpPr/>
          <p:nvPr/>
        </p:nvSpPr>
        <p:spPr>
          <a:xfrm>
            <a:off x="1861675" y="2356050"/>
            <a:ext cx="6996600" cy="4533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5"/>
          <p:cNvSpPr/>
          <p:nvPr/>
        </p:nvSpPr>
        <p:spPr>
          <a:xfrm>
            <a:off x="1861675" y="2878400"/>
            <a:ext cx="6996600" cy="811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5"/>
          <p:cNvSpPr txBox="1"/>
          <p:nvPr/>
        </p:nvSpPr>
        <p:spPr>
          <a:xfrm>
            <a:off x="4643425" y="1975000"/>
            <a:ext cx="30000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a:solidFill>
                  <a:srgbClr val="274E13"/>
                </a:solidFill>
              </a:rPr>
              <a:t>What we currently have</a:t>
            </a:r>
            <a:endParaRPr>
              <a:solidFill>
                <a:srgbClr val="274E13"/>
              </a:solidFill>
            </a:endParaRPr>
          </a:p>
        </p:txBody>
      </p:sp>
      <p:sp>
        <p:nvSpPr>
          <p:cNvPr id="350" name="Google Shape;350;p45"/>
          <p:cNvSpPr txBox="1"/>
          <p:nvPr/>
        </p:nvSpPr>
        <p:spPr>
          <a:xfrm>
            <a:off x="4210075" y="3758650"/>
            <a:ext cx="38667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a:solidFill>
                  <a:srgbClr val="FF0000"/>
                </a:solidFill>
              </a:rPr>
              <a:t>Need certain permission directly from LinkedIn</a:t>
            </a:r>
            <a:endParaRPr>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pic>
        <p:nvPicPr>
          <p:cNvPr id="355" name="Google Shape;355;p46"/>
          <p:cNvPicPr preferRelativeResize="0"/>
          <p:nvPr/>
        </p:nvPicPr>
        <p:blipFill>
          <a:blip r:embed="rId3">
            <a:alphaModFix/>
          </a:blip>
          <a:stretch>
            <a:fillRect/>
          </a:stretch>
        </p:blipFill>
        <p:spPr>
          <a:xfrm>
            <a:off x="1428750" y="702475"/>
            <a:ext cx="6286500" cy="4095750"/>
          </a:xfrm>
          <a:prstGeom prst="rect">
            <a:avLst/>
          </a:prstGeom>
          <a:noFill/>
          <a:ln>
            <a:noFill/>
          </a:ln>
        </p:spPr>
      </p:pic>
      <p:sp>
        <p:nvSpPr>
          <p:cNvPr id="356" name="Google Shape;356;p46"/>
          <p:cNvSpPr txBox="1"/>
          <p:nvPr/>
        </p:nvSpPr>
        <p:spPr>
          <a:xfrm>
            <a:off x="669600" y="0"/>
            <a:ext cx="7804800" cy="768900"/>
          </a:xfrm>
          <a:prstGeom prst="rect">
            <a:avLst/>
          </a:prstGeom>
          <a:noFill/>
          <a:ln>
            <a:noFill/>
          </a:ln>
        </p:spPr>
        <p:txBody>
          <a:bodyPr anchorCtr="0" anchor="t" bIns="91425" lIns="91425" spcFirstLastPara="1" rIns="91425" wrap="square" tIns="91425">
            <a:noAutofit/>
          </a:bodyPr>
          <a:lstStyle/>
          <a:p>
            <a:pPr indent="-495300" lvl="0" marL="457200" rtl="0" algn="ctr">
              <a:spcBef>
                <a:spcPts val="0"/>
              </a:spcBef>
              <a:spcAft>
                <a:spcPts val="0"/>
              </a:spcAft>
              <a:buClr>
                <a:srgbClr val="274E13"/>
              </a:buClr>
              <a:buSzPts val="4200"/>
              <a:buFont typeface="Economica"/>
              <a:buAutoNum type="arabicPeriod"/>
            </a:pPr>
            <a:r>
              <a:rPr lang="sv" sz="4200">
                <a:solidFill>
                  <a:srgbClr val="274E13"/>
                </a:solidFill>
                <a:latin typeface="Economica"/>
                <a:ea typeface="Economica"/>
                <a:cs typeface="Economica"/>
                <a:sym typeface="Economica"/>
              </a:rPr>
              <a:t>Getting Authorization code</a:t>
            </a:r>
            <a:endParaRPr sz="4200">
              <a:solidFill>
                <a:srgbClr val="274E13"/>
              </a:solidFill>
              <a:latin typeface="Economica"/>
              <a:ea typeface="Economica"/>
              <a:cs typeface="Economica"/>
              <a:sym typeface="Economic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pic>
        <p:nvPicPr>
          <p:cNvPr id="361" name="Google Shape;361;p47"/>
          <p:cNvPicPr preferRelativeResize="0"/>
          <p:nvPr/>
        </p:nvPicPr>
        <p:blipFill>
          <a:blip r:embed="rId3">
            <a:alphaModFix/>
          </a:blip>
          <a:stretch>
            <a:fillRect/>
          </a:stretch>
        </p:blipFill>
        <p:spPr>
          <a:xfrm>
            <a:off x="1471613" y="891375"/>
            <a:ext cx="6200775" cy="3886200"/>
          </a:xfrm>
          <a:prstGeom prst="rect">
            <a:avLst/>
          </a:prstGeom>
          <a:noFill/>
          <a:ln>
            <a:noFill/>
          </a:ln>
        </p:spPr>
      </p:pic>
      <p:sp>
        <p:nvSpPr>
          <p:cNvPr id="362" name="Google Shape;362;p47"/>
          <p:cNvSpPr txBox="1"/>
          <p:nvPr/>
        </p:nvSpPr>
        <p:spPr>
          <a:xfrm>
            <a:off x="371850" y="122475"/>
            <a:ext cx="8400300" cy="7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sz="4200">
                <a:solidFill>
                  <a:srgbClr val="274E13"/>
                </a:solidFill>
                <a:latin typeface="Economica"/>
                <a:ea typeface="Economica"/>
                <a:cs typeface="Economica"/>
                <a:sym typeface="Economica"/>
              </a:rPr>
              <a:t>2. Exchange the Auth code with access token</a:t>
            </a:r>
            <a:endParaRPr sz="4200">
              <a:solidFill>
                <a:srgbClr val="274E13"/>
              </a:solidFill>
              <a:latin typeface="Economica"/>
              <a:ea typeface="Economica"/>
              <a:cs typeface="Economica"/>
              <a:sym typeface="Economic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id="367" name="Google Shape;367;p48"/>
          <p:cNvPicPr preferRelativeResize="0"/>
          <p:nvPr/>
        </p:nvPicPr>
        <p:blipFill>
          <a:blip r:embed="rId3">
            <a:alphaModFix/>
          </a:blip>
          <a:stretch>
            <a:fillRect/>
          </a:stretch>
        </p:blipFill>
        <p:spPr>
          <a:xfrm>
            <a:off x="152400" y="1081075"/>
            <a:ext cx="4400550" cy="2667000"/>
          </a:xfrm>
          <a:prstGeom prst="rect">
            <a:avLst/>
          </a:prstGeom>
          <a:noFill/>
          <a:ln>
            <a:noFill/>
          </a:ln>
        </p:spPr>
      </p:pic>
      <p:pic>
        <p:nvPicPr>
          <p:cNvPr id="368" name="Google Shape;368;p48"/>
          <p:cNvPicPr preferRelativeResize="0"/>
          <p:nvPr/>
        </p:nvPicPr>
        <p:blipFill>
          <a:blip r:embed="rId4">
            <a:alphaModFix/>
          </a:blip>
          <a:stretch>
            <a:fillRect/>
          </a:stretch>
        </p:blipFill>
        <p:spPr>
          <a:xfrm>
            <a:off x="4705350" y="1081075"/>
            <a:ext cx="4286250" cy="2761081"/>
          </a:xfrm>
          <a:prstGeom prst="rect">
            <a:avLst/>
          </a:prstGeom>
          <a:noFill/>
          <a:ln>
            <a:noFill/>
          </a:ln>
        </p:spPr>
      </p:pic>
      <p:sp>
        <p:nvSpPr>
          <p:cNvPr id="369" name="Google Shape;369;p48"/>
          <p:cNvSpPr txBox="1"/>
          <p:nvPr/>
        </p:nvSpPr>
        <p:spPr>
          <a:xfrm>
            <a:off x="0" y="0"/>
            <a:ext cx="8991600" cy="98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sz="4200">
                <a:solidFill>
                  <a:srgbClr val="274E13"/>
                </a:solidFill>
                <a:latin typeface="Economica"/>
                <a:ea typeface="Economica"/>
                <a:cs typeface="Economica"/>
                <a:sym typeface="Economica"/>
              </a:rPr>
              <a:t>3</a:t>
            </a:r>
            <a:r>
              <a:rPr lang="sv" sz="4200">
                <a:solidFill>
                  <a:srgbClr val="274E13"/>
                </a:solidFill>
                <a:latin typeface="Economica"/>
                <a:ea typeface="Economica"/>
                <a:cs typeface="Economica"/>
                <a:sym typeface="Economica"/>
              </a:rPr>
              <a:t>. Get your data</a:t>
            </a:r>
            <a:endParaRPr sz="4200">
              <a:solidFill>
                <a:srgbClr val="274E13"/>
              </a:solidFill>
              <a:latin typeface="Economica"/>
              <a:ea typeface="Economica"/>
              <a:cs typeface="Economica"/>
              <a:sym typeface="Economica"/>
            </a:endParaRPr>
          </a:p>
        </p:txBody>
      </p:sp>
      <p:sp>
        <p:nvSpPr>
          <p:cNvPr id="370" name="Google Shape;370;p48"/>
          <p:cNvSpPr txBox="1"/>
          <p:nvPr/>
        </p:nvSpPr>
        <p:spPr>
          <a:xfrm>
            <a:off x="700075" y="3986200"/>
            <a:ext cx="24789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sz="4200">
                <a:solidFill>
                  <a:srgbClr val="274E13"/>
                </a:solidFill>
                <a:latin typeface="Economica"/>
                <a:ea typeface="Economica"/>
                <a:cs typeface="Economica"/>
                <a:sym typeface="Economica"/>
              </a:rPr>
              <a:t>r_liteprofile</a:t>
            </a:r>
            <a:endParaRPr/>
          </a:p>
        </p:txBody>
      </p:sp>
      <p:sp>
        <p:nvSpPr>
          <p:cNvPr id="371" name="Google Shape;371;p48"/>
          <p:cNvSpPr txBox="1"/>
          <p:nvPr/>
        </p:nvSpPr>
        <p:spPr>
          <a:xfrm>
            <a:off x="5372625" y="3941925"/>
            <a:ext cx="29517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sz="4200">
                <a:solidFill>
                  <a:srgbClr val="274E13"/>
                </a:solidFill>
                <a:latin typeface="Economica"/>
                <a:ea typeface="Economica"/>
                <a:cs typeface="Economica"/>
                <a:sym typeface="Economica"/>
              </a:rPr>
              <a:t>r_emailaddress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pic>
        <p:nvPicPr>
          <p:cNvPr id="376" name="Google Shape;376;p49"/>
          <p:cNvPicPr preferRelativeResize="0"/>
          <p:nvPr/>
        </p:nvPicPr>
        <p:blipFill>
          <a:blip r:embed="rId3">
            <a:alphaModFix/>
          </a:blip>
          <a:stretch>
            <a:fillRect/>
          </a:stretch>
        </p:blipFill>
        <p:spPr>
          <a:xfrm>
            <a:off x="491563" y="418775"/>
            <a:ext cx="3042975" cy="864800"/>
          </a:xfrm>
          <a:prstGeom prst="rect">
            <a:avLst/>
          </a:prstGeom>
          <a:noFill/>
          <a:ln>
            <a:noFill/>
          </a:ln>
        </p:spPr>
      </p:pic>
      <p:cxnSp>
        <p:nvCxnSpPr>
          <p:cNvPr id="377" name="Google Shape;377;p49"/>
          <p:cNvCxnSpPr>
            <a:stCxn id="378" idx="2"/>
            <a:endCxn id="379" idx="0"/>
          </p:cNvCxnSpPr>
          <p:nvPr/>
        </p:nvCxnSpPr>
        <p:spPr>
          <a:xfrm>
            <a:off x="1913113" y="2148475"/>
            <a:ext cx="0" cy="1434600"/>
          </a:xfrm>
          <a:prstGeom prst="straightConnector1">
            <a:avLst/>
          </a:prstGeom>
          <a:noFill/>
          <a:ln cap="flat" cmpd="sng" w="38100">
            <a:solidFill>
              <a:srgbClr val="274E13"/>
            </a:solidFill>
            <a:prstDash val="solid"/>
            <a:round/>
            <a:headEnd len="med" w="med" type="none"/>
            <a:tailEnd len="med" w="med" type="triangle"/>
          </a:ln>
        </p:spPr>
      </p:cxnSp>
      <p:sp>
        <p:nvSpPr>
          <p:cNvPr id="378" name="Google Shape;378;p49"/>
          <p:cNvSpPr txBox="1"/>
          <p:nvPr/>
        </p:nvSpPr>
        <p:spPr>
          <a:xfrm>
            <a:off x="591613" y="1283575"/>
            <a:ext cx="2643000" cy="864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1000"/>
              </a:spcAft>
              <a:buNone/>
            </a:pPr>
            <a:r>
              <a:rPr lang="sv" sz="1800">
                <a:solidFill>
                  <a:schemeClr val="dk1"/>
                </a:solidFill>
                <a:latin typeface="Economica"/>
                <a:ea typeface="Economica"/>
                <a:cs typeface="Economica"/>
                <a:sym typeface="Economica"/>
              </a:rPr>
              <a:t>No API to date, so web scraping is our only choice</a:t>
            </a:r>
            <a:endParaRPr/>
          </a:p>
        </p:txBody>
      </p:sp>
      <p:sp>
        <p:nvSpPr>
          <p:cNvPr id="379" name="Google Shape;379;p49"/>
          <p:cNvSpPr txBox="1"/>
          <p:nvPr/>
        </p:nvSpPr>
        <p:spPr>
          <a:xfrm>
            <a:off x="214513" y="3583075"/>
            <a:ext cx="3397200" cy="86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sz="4200">
                <a:solidFill>
                  <a:srgbClr val="274E13"/>
                </a:solidFill>
                <a:latin typeface="Economica"/>
                <a:ea typeface="Economica"/>
                <a:cs typeface="Economica"/>
                <a:sym typeface="Economica"/>
              </a:rPr>
              <a:t>Web Scraping it is!</a:t>
            </a:r>
            <a:endParaRPr sz="4200">
              <a:solidFill>
                <a:srgbClr val="274E13"/>
              </a:solidFill>
              <a:latin typeface="Economica"/>
              <a:ea typeface="Economica"/>
              <a:cs typeface="Economica"/>
              <a:sym typeface="Economica"/>
            </a:endParaRPr>
          </a:p>
        </p:txBody>
      </p:sp>
      <p:pic>
        <p:nvPicPr>
          <p:cNvPr id="380" name="Google Shape;380;p49"/>
          <p:cNvPicPr preferRelativeResize="0"/>
          <p:nvPr/>
        </p:nvPicPr>
        <p:blipFill>
          <a:blip r:embed="rId4">
            <a:alphaModFix/>
          </a:blip>
          <a:stretch>
            <a:fillRect/>
          </a:stretch>
        </p:blipFill>
        <p:spPr>
          <a:xfrm>
            <a:off x="4323150" y="846550"/>
            <a:ext cx="3735799" cy="3753826"/>
          </a:xfrm>
          <a:prstGeom prst="rect">
            <a:avLst/>
          </a:prstGeom>
          <a:noFill/>
          <a:ln>
            <a:noFill/>
          </a:ln>
        </p:spPr>
      </p:pic>
      <p:sp>
        <p:nvSpPr>
          <p:cNvPr id="381" name="Google Shape;381;p49"/>
          <p:cNvSpPr txBox="1"/>
          <p:nvPr/>
        </p:nvSpPr>
        <p:spPr>
          <a:xfrm>
            <a:off x="3534550" y="130450"/>
            <a:ext cx="5492400" cy="7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sz="3000">
                <a:solidFill>
                  <a:srgbClr val="274E13"/>
                </a:solidFill>
                <a:latin typeface="Economica"/>
                <a:ea typeface="Economica"/>
                <a:cs typeface="Economica"/>
                <a:sym typeface="Economica"/>
              </a:rPr>
              <a:t>https://scholar.google.com/robots.txt</a:t>
            </a:r>
            <a:endParaRPr sz="3000">
              <a:solidFill>
                <a:srgbClr val="274E13"/>
              </a:solidFill>
              <a:latin typeface="Economica"/>
              <a:ea typeface="Economica"/>
              <a:cs typeface="Economica"/>
              <a:sym typeface="Economic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pic>
        <p:nvPicPr>
          <p:cNvPr id="386" name="Google Shape;386;p50"/>
          <p:cNvPicPr preferRelativeResize="0"/>
          <p:nvPr/>
        </p:nvPicPr>
        <p:blipFill>
          <a:blip r:embed="rId3">
            <a:alphaModFix/>
          </a:blip>
          <a:stretch>
            <a:fillRect/>
          </a:stretch>
        </p:blipFill>
        <p:spPr>
          <a:xfrm>
            <a:off x="2953525" y="1545100"/>
            <a:ext cx="2643000" cy="1062233"/>
          </a:xfrm>
          <a:prstGeom prst="rect">
            <a:avLst/>
          </a:prstGeom>
          <a:noFill/>
          <a:ln>
            <a:noFill/>
          </a:ln>
        </p:spPr>
      </p:pic>
      <p:pic>
        <p:nvPicPr>
          <p:cNvPr id="387" name="Google Shape;387;p50"/>
          <p:cNvPicPr preferRelativeResize="0"/>
          <p:nvPr/>
        </p:nvPicPr>
        <p:blipFill>
          <a:blip r:embed="rId4">
            <a:alphaModFix/>
          </a:blip>
          <a:stretch>
            <a:fillRect/>
          </a:stretch>
        </p:blipFill>
        <p:spPr>
          <a:xfrm>
            <a:off x="5774775" y="1797062"/>
            <a:ext cx="2791500" cy="558308"/>
          </a:xfrm>
          <a:prstGeom prst="rect">
            <a:avLst/>
          </a:prstGeom>
          <a:noFill/>
          <a:ln>
            <a:noFill/>
          </a:ln>
        </p:spPr>
      </p:pic>
      <p:sp>
        <p:nvSpPr>
          <p:cNvPr id="388" name="Google Shape;388;p50"/>
          <p:cNvSpPr txBox="1"/>
          <p:nvPr/>
        </p:nvSpPr>
        <p:spPr>
          <a:xfrm>
            <a:off x="3281100" y="832475"/>
            <a:ext cx="2401500" cy="80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sz="4200">
                <a:latin typeface="Economica"/>
                <a:ea typeface="Economica"/>
                <a:cs typeface="Economica"/>
                <a:sym typeface="Economica"/>
              </a:rPr>
              <a:t>Python</a:t>
            </a:r>
            <a:endParaRPr sz="4200">
              <a:latin typeface="Economica"/>
              <a:ea typeface="Economica"/>
              <a:cs typeface="Economica"/>
              <a:sym typeface="Economica"/>
            </a:endParaRPr>
          </a:p>
        </p:txBody>
      </p:sp>
      <p:sp>
        <p:nvSpPr>
          <p:cNvPr id="389" name="Google Shape;389;p50"/>
          <p:cNvSpPr txBox="1"/>
          <p:nvPr/>
        </p:nvSpPr>
        <p:spPr>
          <a:xfrm>
            <a:off x="2805025" y="2607325"/>
            <a:ext cx="2791500" cy="1703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sv" sz="1800">
                <a:solidFill>
                  <a:schemeClr val="dk1"/>
                </a:solidFill>
                <a:latin typeface="Economica"/>
                <a:ea typeface="Economica"/>
                <a:cs typeface="Economica"/>
                <a:sym typeface="Economica"/>
              </a:rPr>
              <a:t>Framework</a:t>
            </a:r>
            <a:endParaRPr sz="1800">
              <a:solidFill>
                <a:schemeClr val="dk1"/>
              </a:solidFill>
              <a:latin typeface="Economica"/>
              <a:ea typeface="Economica"/>
              <a:cs typeface="Economica"/>
              <a:sym typeface="Economica"/>
            </a:endParaRPr>
          </a:p>
          <a:p>
            <a:pPr indent="-342900" lvl="0" marL="457200" rtl="0" algn="l">
              <a:spcBef>
                <a:spcPts val="0"/>
              </a:spcBef>
              <a:spcAft>
                <a:spcPts val="0"/>
              </a:spcAft>
              <a:buClr>
                <a:schemeClr val="dk1"/>
              </a:buClr>
              <a:buSzPts val="1800"/>
              <a:buFont typeface="Economica"/>
              <a:buChar char="-"/>
            </a:pPr>
            <a:r>
              <a:rPr lang="sv" sz="1800">
                <a:solidFill>
                  <a:schemeClr val="dk1"/>
                </a:solidFill>
                <a:latin typeface="Economica"/>
                <a:ea typeface="Economica"/>
                <a:cs typeface="Economica"/>
                <a:sym typeface="Economica"/>
              </a:rPr>
              <a:t>Creates bots/spiders that will ‘crawl’ your designated website</a:t>
            </a:r>
            <a:endParaRPr sz="1800">
              <a:solidFill>
                <a:schemeClr val="dk1"/>
              </a:solidFill>
              <a:latin typeface="Economica"/>
              <a:ea typeface="Economica"/>
              <a:cs typeface="Economica"/>
              <a:sym typeface="Economica"/>
            </a:endParaRPr>
          </a:p>
        </p:txBody>
      </p:sp>
      <p:sp>
        <p:nvSpPr>
          <p:cNvPr id="390" name="Google Shape;390;p50"/>
          <p:cNvSpPr txBox="1"/>
          <p:nvPr/>
        </p:nvSpPr>
        <p:spPr>
          <a:xfrm>
            <a:off x="5774775" y="2607325"/>
            <a:ext cx="2791500" cy="1703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sv" sz="1800">
                <a:solidFill>
                  <a:schemeClr val="dk1"/>
                </a:solidFill>
                <a:latin typeface="Economica"/>
                <a:ea typeface="Economica"/>
                <a:cs typeface="Economica"/>
                <a:sym typeface="Economica"/>
              </a:rPr>
              <a:t>Library</a:t>
            </a:r>
            <a:endParaRPr sz="1800">
              <a:solidFill>
                <a:schemeClr val="dk1"/>
              </a:solidFill>
              <a:latin typeface="Economica"/>
              <a:ea typeface="Economica"/>
              <a:cs typeface="Economica"/>
              <a:sym typeface="Economica"/>
            </a:endParaRPr>
          </a:p>
          <a:p>
            <a:pPr indent="-342900" lvl="0" marL="457200" rtl="0" algn="l">
              <a:spcBef>
                <a:spcPts val="0"/>
              </a:spcBef>
              <a:spcAft>
                <a:spcPts val="0"/>
              </a:spcAft>
              <a:buClr>
                <a:schemeClr val="dk1"/>
              </a:buClr>
              <a:buSzPts val="1800"/>
              <a:buFont typeface="Economica"/>
              <a:buChar char="-"/>
            </a:pPr>
            <a:r>
              <a:rPr lang="sv" sz="1800">
                <a:solidFill>
                  <a:schemeClr val="dk1"/>
                </a:solidFill>
                <a:latin typeface="Economica"/>
                <a:ea typeface="Economica"/>
                <a:cs typeface="Economica"/>
                <a:sym typeface="Economica"/>
              </a:rPr>
              <a:t>Grab elements directly by parsing a webpage</a:t>
            </a:r>
            <a:endParaRPr sz="1800">
              <a:solidFill>
                <a:schemeClr val="dk1"/>
              </a:solidFill>
              <a:latin typeface="Economica"/>
              <a:ea typeface="Economica"/>
              <a:cs typeface="Economica"/>
              <a:sym typeface="Economica"/>
            </a:endParaRPr>
          </a:p>
        </p:txBody>
      </p:sp>
      <p:pic>
        <p:nvPicPr>
          <p:cNvPr id="391" name="Google Shape;391;p50"/>
          <p:cNvPicPr preferRelativeResize="0"/>
          <p:nvPr/>
        </p:nvPicPr>
        <p:blipFill rotWithShape="1">
          <a:blip r:embed="rId5">
            <a:alphaModFix/>
          </a:blip>
          <a:srcRect b="0" l="0" r="34925" t="0"/>
          <a:stretch/>
        </p:blipFill>
        <p:spPr>
          <a:xfrm>
            <a:off x="860300" y="1743750"/>
            <a:ext cx="1821590" cy="664925"/>
          </a:xfrm>
          <a:prstGeom prst="rect">
            <a:avLst/>
          </a:prstGeom>
          <a:noFill/>
          <a:ln>
            <a:noFill/>
          </a:ln>
        </p:spPr>
      </p:pic>
      <p:sp>
        <p:nvSpPr>
          <p:cNvPr id="392" name="Google Shape;392;p50"/>
          <p:cNvSpPr/>
          <p:nvPr/>
        </p:nvSpPr>
        <p:spPr>
          <a:xfrm>
            <a:off x="5651050" y="1753075"/>
            <a:ext cx="2974800" cy="20541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0"/>
          <p:cNvSpPr txBox="1"/>
          <p:nvPr/>
        </p:nvSpPr>
        <p:spPr>
          <a:xfrm>
            <a:off x="518161" y="2607325"/>
            <a:ext cx="2505900" cy="1703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sv" sz="1800">
                <a:solidFill>
                  <a:schemeClr val="dk1"/>
                </a:solidFill>
                <a:latin typeface="Economica"/>
                <a:ea typeface="Economica"/>
                <a:cs typeface="Economica"/>
                <a:sym typeface="Economica"/>
              </a:rPr>
              <a:t>Library</a:t>
            </a:r>
            <a:endParaRPr sz="1800">
              <a:solidFill>
                <a:schemeClr val="dk1"/>
              </a:solidFill>
              <a:latin typeface="Economica"/>
              <a:ea typeface="Economica"/>
              <a:cs typeface="Economica"/>
              <a:sym typeface="Economica"/>
            </a:endParaRPr>
          </a:p>
          <a:p>
            <a:pPr indent="-342900" lvl="0" marL="457200" rtl="0" algn="l">
              <a:spcBef>
                <a:spcPts val="0"/>
              </a:spcBef>
              <a:spcAft>
                <a:spcPts val="0"/>
              </a:spcAft>
              <a:buClr>
                <a:schemeClr val="dk1"/>
              </a:buClr>
              <a:buSzPts val="1800"/>
              <a:buFont typeface="Economica"/>
              <a:buChar char="-"/>
            </a:pPr>
            <a:r>
              <a:rPr lang="sv" sz="1800">
                <a:solidFill>
                  <a:schemeClr val="dk1"/>
                </a:solidFill>
                <a:latin typeface="Economica"/>
                <a:ea typeface="Economica"/>
                <a:cs typeface="Economica"/>
                <a:sym typeface="Economica"/>
              </a:rPr>
              <a:t>Very straightforward</a:t>
            </a:r>
            <a:endParaRPr sz="1800">
              <a:solidFill>
                <a:schemeClr val="dk1"/>
              </a:solidFill>
              <a:latin typeface="Economica"/>
              <a:ea typeface="Economica"/>
              <a:cs typeface="Economica"/>
              <a:sym typeface="Economica"/>
            </a:endParaRPr>
          </a:p>
          <a:p>
            <a:pPr indent="-342900" lvl="0" marL="457200" rtl="0" algn="l">
              <a:spcBef>
                <a:spcPts val="0"/>
              </a:spcBef>
              <a:spcAft>
                <a:spcPts val="0"/>
              </a:spcAft>
              <a:buClr>
                <a:schemeClr val="dk1"/>
              </a:buClr>
              <a:buSzPts val="1800"/>
              <a:buFont typeface="Economica"/>
              <a:buChar char="-"/>
            </a:pPr>
            <a:r>
              <a:rPr lang="sv" sz="1800">
                <a:solidFill>
                  <a:schemeClr val="dk1"/>
                </a:solidFill>
                <a:latin typeface="Economica"/>
                <a:ea typeface="Economica"/>
                <a:cs typeface="Economica"/>
                <a:sym typeface="Economica"/>
              </a:rPr>
              <a:t>Uses Beautiful Soup</a:t>
            </a:r>
            <a:endParaRPr sz="1800">
              <a:solidFill>
                <a:schemeClr val="dk1"/>
              </a:solidFill>
              <a:latin typeface="Economica"/>
              <a:ea typeface="Economica"/>
              <a:cs typeface="Economica"/>
              <a:sym typeface="Economica"/>
            </a:endParaRPr>
          </a:p>
          <a:p>
            <a:pPr indent="-342900" lvl="0" marL="457200" rtl="0" algn="l">
              <a:spcBef>
                <a:spcPts val="0"/>
              </a:spcBef>
              <a:spcAft>
                <a:spcPts val="0"/>
              </a:spcAft>
              <a:buClr>
                <a:schemeClr val="dk1"/>
              </a:buClr>
              <a:buSzPts val="1800"/>
              <a:buFont typeface="Economica"/>
              <a:buChar char="-"/>
            </a:pPr>
            <a:r>
              <a:rPr lang="sv" sz="1800">
                <a:solidFill>
                  <a:schemeClr val="dk1"/>
                </a:solidFill>
                <a:latin typeface="Economica"/>
                <a:ea typeface="Economica"/>
                <a:cs typeface="Economica"/>
                <a:sym typeface="Economica"/>
              </a:rPr>
              <a:t>We initially used this one</a:t>
            </a:r>
            <a:endParaRPr sz="1800">
              <a:solidFill>
                <a:schemeClr val="dk1"/>
              </a:solidFill>
              <a:latin typeface="Economica"/>
              <a:ea typeface="Economica"/>
              <a:cs typeface="Economica"/>
              <a:sym typeface="Economica"/>
            </a:endParaRPr>
          </a:p>
          <a:p>
            <a:pPr indent="-342900" lvl="0" marL="457200" rtl="0" algn="l">
              <a:spcBef>
                <a:spcPts val="0"/>
              </a:spcBef>
              <a:spcAft>
                <a:spcPts val="0"/>
              </a:spcAft>
              <a:buClr>
                <a:srgbClr val="FF0000"/>
              </a:buClr>
              <a:buSzPts val="1800"/>
              <a:buFont typeface="Economica"/>
              <a:buChar char="-"/>
            </a:pPr>
            <a:r>
              <a:rPr lang="sv" sz="1800">
                <a:solidFill>
                  <a:srgbClr val="FF0000"/>
                </a:solidFill>
                <a:latin typeface="Economica"/>
                <a:ea typeface="Economica"/>
                <a:cs typeface="Economica"/>
                <a:sym typeface="Economica"/>
              </a:rPr>
              <a:t>New Bug since last month</a:t>
            </a:r>
            <a:endParaRPr sz="1800">
              <a:solidFill>
                <a:srgbClr val="FF0000"/>
              </a:solidFill>
              <a:latin typeface="Economica"/>
              <a:ea typeface="Economica"/>
              <a:cs typeface="Economica"/>
              <a:sym typeface="Economic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pic>
        <p:nvPicPr>
          <p:cNvPr id="398" name="Google Shape;398;p51"/>
          <p:cNvPicPr preferRelativeResize="0"/>
          <p:nvPr/>
        </p:nvPicPr>
        <p:blipFill>
          <a:blip r:embed="rId3">
            <a:alphaModFix/>
          </a:blip>
          <a:stretch>
            <a:fillRect/>
          </a:stretch>
        </p:blipFill>
        <p:spPr>
          <a:xfrm>
            <a:off x="152400" y="247225"/>
            <a:ext cx="8839200" cy="4544487"/>
          </a:xfrm>
          <a:prstGeom prst="rect">
            <a:avLst/>
          </a:prstGeom>
          <a:noFill/>
          <a:ln>
            <a:noFill/>
          </a:ln>
        </p:spPr>
      </p:pic>
      <p:sp>
        <p:nvSpPr>
          <p:cNvPr id="399" name="Google Shape;399;p51"/>
          <p:cNvSpPr/>
          <p:nvPr/>
        </p:nvSpPr>
        <p:spPr>
          <a:xfrm>
            <a:off x="6200700" y="3105400"/>
            <a:ext cx="2790900" cy="3921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1"/>
          <p:cNvSpPr/>
          <p:nvPr/>
        </p:nvSpPr>
        <p:spPr>
          <a:xfrm>
            <a:off x="6447150" y="2072675"/>
            <a:ext cx="793800" cy="1671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1"/>
          <p:cNvSpPr/>
          <p:nvPr/>
        </p:nvSpPr>
        <p:spPr>
          <a:xfrm>
            <a:off x="330175" y="2571750"/>
            <a:ext cx="1174800" cy="2727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pic>
        <p:nvPicPr>
          <p:cNvPr id="406" name="Google Shape;406;p52"/>
          <p:cNvPicPr preferRelativeResize="0"/>
          <p:nvPr/>
        </p:nvPicPr>
        <p:blipFill>
          <a:blip r:embed="rId3">
            <a:alphaModFix/>
          </a:blip>
          <a:stretch>
            <a:fillRect/>
          </a:stretch>
        </p:blipFill>
        <p:spPr>
          <a:xfrm>
            <a:off x="152400" y="981975"/>
            <a:ext cx="8839200" cy="29434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86" name="Shape 86"/>
        <p:cNvGrpSpPr/>
        <p:nvPr/>
      </p:nvGrpSpPr>
      <p:grpSpPr>
        <a:xfrm>
          <a:off x="0" y="0"/>
          <a:ext cx="0" cy="0"/>
          <a:chOff x="0" y="0"/>
          <a:chExt cx="0" cy="0"/>
        </a:xfrm>
      </p:grpSpPr>
      <p:sp>
        <p:nvSpPr>
          <p:cNvPr id="87" name="Google Shape;87;p17"/>
          <p:cNvSpPr txBox="1"/>
          <p:nvPr>
            <p:ph idx="1" type="body"/>
          </p:nvPr>
        </p:nvSpPr>
        <p:spPr>
          <a:xfrm>
            <a:off x="2400303" y="15264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sv" sz="2100">
                <a:solidFill>
                  <a:schemeClr val="lt2"/>
                </a:solidFill>
              </a:rPr>
              <a:t>Employees</a:t>
            </a:r>
            <a:endParaRPr>
              <a:solidFill>
                <a:schemeClr val="lt2"/>
              </a:solidFill>
            </a:endParaRPr>
          </a:p>
          <a:p>
            <a:pPr indent="-317500" lvl="0" marL="457200" marR="0" rtl="0" algn="l">
              <a:lnSpc>
                <a:spcPct val="100000"/>
              </a:lnSpc>
              <a:spcBef>
                <a:spcPts val="1600"/>
              </a:spcBef>
              <a:spcAft>
                <a:spcPts val="0"/>
              </a:spcAft>
              <a:buClr>
                <a:schemeClr val="lt2"/>
              </a:buClr>
              <a:buSzPts val="1400"/>
              <a:buFont typeface="Lato"/>
              <a:buChar char="●"/>
            </a:pPr>
            <a:r>
              <a:rPr lang="sv" sz="1800"/>
              <a:t>Workers are not happy in their current jobs and do not have the energy or time to find a new job. </a:t>
            </a:r>
            <a:endParaRPr sz="1600"/>
          </a:p>
        </p:txBody>
      </p:sp>
      <p:sp>
        <p:nvSpPr>
          <p:cNvPr id="88" name="Google Shape;88;p17"/>
          <p:cNvSpPr txBox="1"/>
          <p:nvPr>
            <p:ph idx="2" type="body"/>
          </p:nvPr>
        </p:nvSpPr>
        <p:spPr>
          <a:xfrm>
            <a:off x="5650572" y="14502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None/>
            </a:pPr>
            <a:r>
              <a:rPr b="1" lang="sv" sz="2100">
                <a:solidFill>
                  <a:schemeClr val="lt2"/>
                </a:solidFill>
              </a:rPr>
              <a:t>Companies</a:t>
            </a:r>
            <a:endParaRPr b="1" sz="1200">
              <a:solidFill>
                <a:schemeClr val="lt2"/>
              </a:solidFill>
            </a:endParaRPr>
          </a:p>
          <a:p>
            <a:pPr indent="-317500" lvl="0" marL="457200" rtl="0" algn="l">
              <a:lnSpc>
                <a:spcPct val="100000"/>
              </a:lnSpc>
              <a:spcBef>
                <a:spcPts val="1600"/>
              </a:spcBef>
              <a:spcAft>
                <a:spcPts val="0"/>
              </a:spcAft>
              <a:buClr>
                <a:schemeClr val="lt2"/>
              </a:buClr>
              <a:buSzPts val="1400"/>
              <a:buFont typeface="Lato"/>
              <a:buChar char="●"/>
            </a:pPr>
            <a:r>
              <a:rPr lang="sv" sz="1800"/>
              <a:t>Constantly</a:t>
            </a:r>
            <a:r>
              <a:rPr lang="sv" sz="1800"/>
              <a:t> looking for new employees but rely on applications and do not find the most qualified person for the job.</a:t>
            </a:r>
            <a:endParaRPr sz="1600"/>
          </a:p>
        </p:txBody>
      </p:sp>
      <p:sp>
        <p:nvSpPr>
          <p:cNvPr id="89" name="Google Shape;89;p17"/>
          <p:cNvSpPr txBox="1"/>
          <p:nvPr/>
        </p:nvSpPr>
        <p:spPr>
          <a:xfrm>
            <a:off x="159300" y="1484050"/>
            <a:ext cx="2133000" cy="51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Font typeface="Lato"/>
              <a:buChar char="●"/>
            </a:pPr>
            <a:r>
              <a:rPr lang="sv">
                <a:latin typeface="Lato"/>
                <a:ea typeface="Lato"/>
                <a:cs typeface="Lato"/>
                <a:sym typeface="Lato"/>
              </a:rPr>
              <a:t>Don’t know what opportunities are available</a:t>
            </a:r>
            <a:endParaRPr>
              <a:latin typeface="Lato"/>
              <a:ea typeface="Lato"/>
              <a:cs typeface="Lato"/>
              <a:sym typeface="Lato"/>
            </a:endParaRPr>
          </a:p>
        </p:txBody>
      </p:sp>
      <p:sp>
        <p:nvSpPr>
          <p:cNvPr id="90" name="Google Shape;90;p17"/>
          <p:cNvSpPr txBox="1"/>
          <p:nvPr/>
        </p:nvSpPr>
        <p:spPr>
          <a:xfrm>
            <a:off x="146375" y="2376850"/>
            <a:ext cx="2133000" cy="511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lt2"/>
              </a:buClr>
              <a:buSzPts val="1400"/>
              <a:buFont typeface="Lato"/>
              <a:buChar char="●"/>
            </a:pPr>
            <a:r>
              <a:rPr lang="sv">
                <a:latin typeface="Lato"/>
                <a:ea typeface="Lato"/>
                <a:cs typeface="Lato"/>
                <a:sym typeface="Lato"/>
              </a:rPr>
              <a:t>Don’t know where to find the company’s info</a:t>
            </a:r>
            <a:endParaRPr>
              <a:latin typeface="Lato"/>
              <a:ea typeface="Lato"/>
              <a:cs typeface="Lato"/>
              <a:sym typeface="Lato"/>
            </a:endParaRPr>
          </a:p>
        </p:txBody>
      </p:sp>
      <p:sp>
        <p:nvSpPr>
          <p:cNvPr id="91" name="Google Shape;91;p17"/>
          <p:cNvSpPr txBox="1"/>
          <p:nvPr/>
        </p:nvSpPr>
        <p:spPr>
          <a:xfrm>
            <a:off x="131000" y="3236075"/>
            <a:ext cx="2133000" cy="740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lt2"/>
              </a:buClr>
              <a:buSzPts val="1400"/>
              <a:buFont typeface="Lato"/>
              <a:buChar char="●"/>
            </a:pPr>
            <a:r>
              <a:rPr lang="sv">
                <a:latin typeface="Lato"/>
                <a:ea typeface="Lato"/>
                <a:cs typeface="Lato"/>
                <a:sym typeface="Lato"/>
              </a:rPr>
              <a:t>Don’t have the motivation to find a better job</a:t>
            </a:r>
            <a:endParaRPr>
              <a:latin typeface="Lato"/>
              <a:ea typeface="Lato"/>
              <a:cs typeface="Lato"/>
              <a:sym typeface="Lato"/>
            </a:endParaRPr>
          </a:p>
        </p:txBody>
      </p:sp>
      <p:sp>
        <p:nvSpPr>
          <p:cNvPr id="92" name="Google Shape;92;p17"/>
          <p:cNvSpPr txBox="1"/>
          <p:nvPr/>
        </p:nvSpPr>
        <p:spPr>
          <a:xfrm>
            <a:off x="124850" y="4080225"/>
            <a:ext cx="2096700" cy="511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lt2"/>
              </a:buClr>
              <a:buSzPts val="1400"/>
              <a:buFont typeface="Lato"/>
              <a:buChar char="●"/>
            </a:pPr>
            <a:r>
              <a:rPr lang="sv">
                <a:latin typeface="Lato"/>
                <a:ea typeface="Lato"/>
                <a:cs typeface="Lato"/>
                <a:sym typeface="Lato"/>
              </a:rPr>
              <a:t>Limited to jobs within his/her country</a:t>
            </a:r>
            <a:endParaRPr>
              <a:latin typeface="Lato"/>
              <a:ea typeface="Lato"/>
              <a:cs typeface="Lato"/>
              <a:sym typeface="Lato"/>
            </a:endParaRPr>
          </a:p>
        </p:txBody>
      </p:sp>
      <p:sp>
        <p:nvSpPr>
          <p:cNvPr id="93" name="Google Shape;93;p17"/>
          <p:cNvSpPr txBox="1"/>
          <p:nvPr/>
        </p:nvSpPr>
        <p:spPr>
          <a:xfrm>
            <a:off x="146375" y="227825"/>
            <a:ext cx="5884200" cy="10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sz="4200">
                <a:latin typeface="Economica"/>
                <a:ea typeface="Economica"/>
                <a:cs typeface="Economica"/>
                <a:sym typeface="Economica"/>
              </a:rPr>
              <a:t>Review: Why the service is needed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pic>
        <p:nvPicPr>
          <p:cNvPr id="411" name="Google Shape;411;p53"/>
          <p:cNvPicPr preferRelativeResize="0"/>
          <p:nvPr/>
        </p:nvPicPr>
        <p:blipFill>
          <a:blip r:embed="rId3">
            <a:alphaModFix/>
          </a:blip>
          <a:stretch>
            <a:fillRect/>
          </a:stretch>
        </p:blipFill>
        <p:spPr>
          <a:xfrm>
            <a:off x="294600" y="461350"/>
            <a:ext cx="8084324" cy="37993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4"/>
          <p:cNvSpPr txBox="1"/>
          <p:nvPr>
            <p:ph idx="4294967295" type="title"/>
          </p:nvPr>
        </p:nvSpPr>
        <p:spPr>
          <a:xfrm>
            <a:off x="265200" y="110195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sv"/>
              <a:t>Further Improvements:</a:t>
            </a:r>
            <a:endParaRPr/>
          </a:p>
        </p:txBody>
      </p:sp>
      <p:sp>
        <p:nvSpPr>
          <p:cNvPr id="417" name="Google Shape;417;p54"/>
          <p:cNvSpPr txBox="1"/>
          <p:nvPr>
            <p:ph idx="4294967295" type="title"/>
          </p:nvPr>
        </p:nvSpPr>
        <p:spPr>
          <a:xfrm>
            <a:off x="358200" y="1883950"/>
            <a:ext cx="8520600" cy="2102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sv" sz="2400"/>
              <a:t>Making them connect to our website</a:t>
            </a:r>
            <a:endParaRPr sz="2400"/>
          </a:p>
          <a:p>
            <a:pPr indent="-381000" lvl="0" marL="457200" rtl="0" algn="l">
              <a:spcBef>
                <a:spcPts val="0"/>
              </a:spcBef>
              <a:spcAft>
                <a:spcPts val="0"/>
              </a:spcAft>
              <a:buSzPts val="2400"/>
              <a:buChar char="●"/>
            </a:pPr>
            <a:r>
              <a:rPr lang="sv" sz="2400"/>
              <a:t>Get support to obtain LinkedIn Data, or</a:t>
            </a:r>
            <a:endParaRPr sz="2400"/>
          </a:p>
          <a:p>
            <a:pPr indent="0" lvl="0" marL="457200" rtl="0" algn="l">
              <a:spcBef>
                <a:spcPts val="0"/>
              </a:spcBef>
              <a:spcAft>
                <a:spcPts val="0"/>
              </a:spcAft>
              <a:buNone/>
            </a:pPr>
            <a:r>
              <a:rPr lang="sv" sz="2400"/>
              <a:t>simply buy it from data provider</a:t>
            </a:r>
            <a:endParaRPr sz="2400"/>
          </a:p>
          <a:p>
            <a:pPr indent="-381000" lvl="0" marL="457200" rtl="0" algn="l">
              <a:spcBef>
                <a:spcPts val="0"/>
              </a:spcBef>
              <a:spcAft>
                <a:spcPts val="0"/>
              </a:spcAft>
              <a:buSzPts val="2400"/>
              <a:buChar char="●"/>
            </a:pPr>
            <a:r>
              <a:rPr lang="sv" sz="2400"/>
              <a:t>Use their researches in the links  to determine their area of expertise</a:t>
            </a:r>
            <a:endParaRPr sz="2400"/>
          </a:p>
          <a:p>
            <a:pPr indent="-381000" lvl="0" marL="457200" rtl="0" algn="l">
              <a:spcBef>
                <a:spcPts val="0"/>
              </a:spcBef>
              <a:spcAft>
                <a:spcPts val="0"/>
              </a:spcAft>
              <a:buSzPts val="2400"/>
              <a:buChar char="●"/>
            </a:pPr>
            <a:r>
              <a:rPr lang="sv" sz="2400"/>
              <a:t>Use their social media to determine their interest</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5"/>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sv"/>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97" name="Shape 97"/>
        <p:cNvGrpSpPr/>
        <p:nvPr/>
      </p:nvGrpSpPr>
      <p:grpSpPr>
        <a:xfrm>
          <a:off x="0" y="0"/>
          <a:ext cx="0" cy="0"/>
          <a:chOff x="0" y="0"/>
          <a:chExt cx="0" cy="0"/>
        </a:xfrm>
      </p:grpSpPr>
      <p:sp>
        <p:nvSpPr>
          <p:cNvPr id="98" name="Google Shape;98;p18"/>
          <p:cNvSpPr txBox="1"/>
          <p:nvPr/>
        </p:nvSpPr>
        <p:spPr>
          <a:xfrm>
            <a:off x="159300" y="206650"/>
            <a:ext cx="5884200" cy="10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sz="4200">
                <a:latin typeface="Economica"/>
                <a:ea typeface="Economica"/>
                <a:cs typeface="Economica"/>
                <a:sym typeface="Economica"/>
              </a:rPr>
              <a:t>Review: Our Solution</a:t>
            </a:r>
            <a:endParaRPr/>
          </a:p>
        </p:txBody>
      </p:sp>
      <p:sp>
        <p:nvSpPr>
          <p:cNvPr id="99" name="Google Shape;99;p18"/>
          <p:cNvSpPr txBox="1"/>
          <p:nvPr/>
        </p:nvSpPr>
        <p:spPr>
          <a:xfrm>
            <a:off x="182025" y="1526475"/>
            <a:ext cx="2948700" cy="219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sv" sz="2100">
                <a:solidFill>
                  <a:schemeClr val="lt2"/>
                </a:solidFill>
                <a:latin typeface="Lato"/>
                <a:ea typeface="Lato"/>
                <a:cs typeface="Lato"/>
                <a:sym typeface="Lato"/>
              </a:rPr>
              <a:t>Accessibility</a:t>
            </a:r>
            <a:endParaRPr>
              <a:solidFill>
                <a:schemeClr val="lt2"/>
              </a:solidFill>
              <a:latin typeface="Lato"/>
              <a:ea typeface="Lato"/>
              <a:cs typeface="Lato"/>
              <a:sym typeface="Lato"/>
            </a:endParaRPr>
          </a:p>
          <a:p>
            <a:pPr indent="-317500" lvl="0" marL="457200" rtl="0" algn="l">
              <a:spcBef>
                <a:spcPts val="1600"/>
              </a:spcBef>
              <a:spcAft>
                <a:spcPts val="0"/>
              </a:spcAft>
              <a:buClr>
                <a:srgbClr val="000000"/>
              </a:buClr>
              <a:buSzPts val="1400"/>
              <a:buFont typeface="Lato"/>
              <a:buChar char="●"/>
            </a:pPr>
            <a:r>
              <a:rPr lang="sv" sz="1800">
                <a:solidFill>
                  <a:srgbClr val="000000"/>
                </a:solidFill>
                <a:latin typeface="Lato"/>
                <a:ea typeface="Lato"/>
                <a:cs typeface="Lato"/>
                <a:sym typeface="Lato"/>
              </a:rPr>
              <a:t>Easily use the available data from online databases such as LinkedIn, Academia, Facebook.</a:t>
            </a:r>
            <a:endParaRPr sz="1800">
              <a:solidFill>
                <a:srgbClr val="000000"/>
              </a:solidFill>
              <a:latin typeface="Lato"/>
              <a:ea typeface="Lato"/>
              <a:cs typeface="Lato"/>
              <a:sym typeface="Lato"/>
            </a:endParaRPr>
          </a:p>
        </p:txBody>
      </p:sp>
      <p:sp>
        <p:nvSpPr>
          <p:cNvPr id="100" name="Google Shape;100;p18"/>
          <p:cNvSpPr txBox="1"/>
          <p:nvPr/>
        </p:nvSpPr>
        <p:spPr>
          <a:xfrm>
            <a:off x="3022725" y="1514250"/>
            <a:ext cx="3240300" cy="209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sv" sz="2100">
                <a:solidFill>
                  <a:schemeClr val="lt2"/>
                </a:solidFill>
                <a:latin typeface="Lato"/>
                <a:ea typeface="Lato"/>
                <a:cs typeface="Lato"/>
                <a:sym typeface="Lato"/>
              </a:rPr>
              <a:t>Application</a:t>
            </a:r>
            <a:endParaRPr b="1" sz="2100">
              <a:solidFill>
                <a:schemeClr val="lt2"/>
              </a:solidFill>
              <a:latin typeface="Lato"/>
              <a:ea typeface="Lato"/>
              <a:cs typeface="Lato"/>
              <a:sym typeface="Lato"/>
            </a:endParaRPr>
          </a:p>
          <a:p>
            <a:pPr indent="-330200" lvl="0" marL="457200" rtl="0" algn="l">
              <a:spcBef>
                <a:spcPts val="1600"/>
              </a:spcBef>
              <a:spcAft>
                <a:spcPts val="0"/>
              </a:spcAft>
              <a:buClr>
                <a:srgbClr val="000000"/>
              </a:buClr>
              <a:buSzPts val="1600"/>
              <a:buFont typeface="Lato"/>
              <a:buChar char="●"/>
            </a:pPr>
            <a:r>
              <a:rPr lang="sv" sz="1800">
                <a:solidFill>
                  <a:srgbClr val="000000"/>
                </a:solidFill>
                <a:latin typeface="Lato"/>
                <a:ea typeface="Lato"/>
                <a:cs typeface="Lato"/>
                <a:sym typeface="Lato"/>
              </a:rPr>
              <a:t>After a company posts a job, our service will match the job with an applicant based on </a:t>
            </a:r>
            <a:r>
              <a:rPr lang="sv" sz="1800">
                <a:latin typeface="Lato"/>
                <a:ea typeface="Lato"/>
                <a:cs typeface="Lato"/>
                <a:sym typeface="Lato"/>
              </a:rPr>
              <a:t>keywords from their interests.</a:t>
            </a:r>
            <a:endParaRPr sz="1800">
              <a:solidFill>
                <a:srgbClr val="000000"/>
              </a:solidFill>
              <a:latin typeface="Lato"/>
              <a:ea typeface="Lato"/>
              <a:cs typeface="Lato"/>
              <a:sym typeface="Lato"/>
            </a:endParaRPr>
          </a:p>
        </p:txBody>
      </p:sp>
      <p:sp>
        <p:nvSpPr>
          <p:cNvPr id="101" name="Google Shape;101;p18"/>
          <p:cNvSpPr txBox="1"/>
          <p:nvPr/>
        </p:nvSpPr>
        <p:spPr>
          <a:xfrm>
            <a:off x="6130750" y="1468450"/>
            <a:ext cx="2948700" cy="219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sv" sz="2100">
                <a:solidFill>
                  <a:schemeClr val="lt2"/>
                </a:solidFill>
                <a:latin typeface="Lato"/>
                <a:ea typeface="Lato"/>
                <a:cs typeface="Lato"/>
                <a:sym typeface="Lato"/>
              </a:rPr>
              <a:t>Adaptability</a:t>
            </a:r>
            <a:endParaRPr b="1" sz="2100">
              <a:solidFill>
                <a:schemeClr val="lt2"/>
              </a:solidFill>
              <a:latin typeface="Lato"/>
              <a:ea typeface="Lato"/>
              <a:cs typeface="Lato"/>
              <a:sym typeface="Lato"/>
            </a:endParaRPr>
          </a:p>
          <a:p>
            <a:pPr indent="-330200" lvl="0" marL="457200" rtl="0" algn="l">
              <a:spcBef>
                <a:spcPts val="1600"/>
              </a:spcBef>
              <a:spcAft>
                <a:spcPts val="0"/>
              </a:spcAft>
              <a:buClr>
                <a:srgbClr val="000000"/>
              </a:buClr>
              <a:buSzPts val="1600"/>
              <a:buFont typeface="Lato"/>
              <a:buChar char="●"/>
            </a:pPr>
            <a:r>
              <a:rPr lang="sv" sz="1800">
                <a:solidFill>
                  <a:srgbClr val="000000"/>
                </a:solidFill>
                <a:latin typeface="Lato"/>
                <a:ea typeface="Lato"/>
                <a:cs typeface="Lato"/>
                <a:sym typeface="Lato"/>
              </a:rPr>
              <a:t>Will be able to use translation tools so that companies can reach out to international workers.</a:t>
            </a:r>
            <a:endParaRPr sz="1800">
              <a:solidFill>
                <a:srgbClr val="000000"/>
              </a:solidFill>
              <a:latin typeface="Lato"/>
              <a:ea typeface="Lato"/>
              <a:cs typeface="Lato"/>
              <a:sym typeface="Lato"/>
            </a:endParaRPr>
          </a:p>
        </p:txBody>
      </p:sp>
      <p:grpSp>
        <p:nvGrpSpPr>
          <p:cNvPr id="102" name="Google Shape;102;p18"/>
          <p:cNvGrpSpPr/>
          <p:nvPr/>
        </p:nvGrpSpPr>
        <p:grpSpPr>
          <a:xfrm>
            <a:off x="502850" y="3656475"/>
            <a:ext cx="2154175" cy="1023900"/>
            <a:chOff x="502850" y="3656475"/>
            <a:chExt cx="2154175" cy="1023900"/>
          </a:xfrm>
        </p:grpSpPr>
        <p:sp>
          <p:nvSpPr>
            <p:cNvPr id="103" name="Google Shape;103;p18"/>
            <p:cNvSpPr txBox="1"/>
            <p:nvPr/>
          </p:nvSpPr>
          <p:spPr>
            <a:xfrm>
              <a:off x="511925" y="3656475"/>
              <a:ext cx="2145000" cy="9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a:latin typeface="Lato"/>
                  <a:ea typeface="Lato"/>
                  <a:cs typeface="Lato"/>
                  <a:sym typeface="Lato"/>
                </a:rPr>
                <a:t>Users simply keep their profiles up to date, they don’t need to upload information many times.</a:t>
              </a:r>
              <a:endParaRPr>
                <a:latin typeface="Lato"/>
                <a:ea typeface="Lato"/>
                <a:cs typeface="Lato"/>
                <a:sym typeface="Lato"/>
              </a:endParaRPr>
            </a:p>
          </p:txBody>
        </p:sp>
        <p:sp>
          <p:nvSpPr>
            <p:cNvPr id="104" name="Google Shape;104;p18"/>
            <p:cNvSpPr/>
            <p:nvPr/>
          </p:nvSpPr>
          <p:spPr>
            <a:xfrm>
              <a:off x="2498625" y="3717375"/>
              <a:ext cx="158400" cy="963000"/>
            </a:xfrm>
            <a:prstGeom prst="rightBracket">
              <a:avLst>
                <a:gd fmla="val 8333" name="adj"/>
              </a:avLst>
            </a:prstGeom>
            <a:no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3C47D"/>
                </a:solidFill>
              </a:endParaRPr>
            </a:p>
          </p:txBody>
        </p:sp>
        <p:sp>
          <p:nvSpPr>
            <p:cNvPr id="105" name="Google Shape;105;p18"/>
            <p:cNvSpPr/>
            <p:nvPr/>
          </p:nvSpPr>
          <p:spPr>
            <a:xfrm rot="10800000">
              <a:off x="502850" y="3717375"/>
              <a:ext cx="158400" cy="963000"/>
            </a:xfrm>
            <a:prstGeom prst="rightBracket">
              <a:avLst>
                <a:gd fmla="val 8333" name="adj"/>
              </a:avLst>
            </a:prstGeom>
            <a:no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3C47D"/>
                </a:solidFill>
              </a:endParaRPr>
            </a:p>
          </p:txBody>
        </p:sp>
      </p:grpSp>
      <p:grpSp>
        <p:nvGrpSpPr>
          <p:cNvPr id="106" name="Google Shape;106;p18"/>
          <p:cNvGrpSpPr/>
          <p:nvPr/>
        </p:nvGrpSpPr>
        <p:grpSpPr>
          <a:xfrm>
            <a:off x="3677138" y="3696075"/>
            <a:ext cx="2077975" cy="984300"/>
            <a:chOff x="3677138" y="3696075"/>
            <a:chExt cx="2077975" cy="984300"/>
          </a:xfrm>
        </p:grpSpPr>
        <p:sp>
          <p:nvSpPr>
            <p:cNvPr id="107" name="Google Shape;107;p18"/>
            <p:cNvSpPr txBox="1"/>
            <p:nvPr/>
          </p:nvSpPr>
          <p:spPr>
            <a:xfrm>
              <a:off x="3767675" y="3696075"/>
              <a:ext cx="1954800" cy="7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a:latin typeface="Lato"/>
                  <a:ea typeface="Lato"/>
                  <a:cs typeface="Lato"/>
                  <a:sym typeface="Lato"/>
                </a:rPr>
                <a:t>Less hassle since users will get an email  notification of the available jobs.</a:t>
              </a:r>
              <a:endParaRPr>
                <a:latin typeface="Lato"/>
                <a:ea typeface="Lato"/>
                <a:cs typeface="Lato"/>
                <a:sym typeface="Lato"/>
              </a:endParaRPr>
            </a:p>
          </p:txBody>
        </p:sp>
        <p:sp>
          <p:nvSpPr>
            <p:cNvPr id="108" name="Google Shape;108;p18"/>
            <p:cNvSpPr/>
            <p:nvPr/>
          </p:nvSpPr>
          <p:spPr>
            <a:xfrm>
              <a:off x="5596713" y="3717375"/>
              <a:ext cx="158400" cy="963000"/>
            </a:xfrm>
            <a:prstGeom prst="rightBracket">
              <a:avLst>
                <a:gd fmla="val 8333" name="adj"/>
              </a:avLst>
            </a:prstGeom>
            <a:no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3C47D"/>
                </a:solidFill>
              </a:endParaRPr>
            </a:p>
          </p:txBody>
        </p:sp>
        <p:sp>
          <p:nvSpPr>
            <p:cNvPr id="109" name="Google Shape;109;p18"/>
            <p:cNvSpPr/>
            <p:nvPr/>
          </p:nvSpPr>
          <p:spPr>
            <a:xfrm rot="10800000">
              <a:off x="3677138" y="3717375"/>
              <a:ext cx="158400" cy="963000"/>
            </a:xfrm>
            <a:prstGeom prst="rightBracket">
              <a:avLst>
                <a:gd fmla="val 8333" name="adj"/>
              </a:avLst>
            </a:prstGeom>
            <a:no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3C47D"/>
                </a:solidFill>
              </a:endParaRPr>
            </a:p>
          </p:txBody>
        </p:sp>
      </p:grpSp>
      <p:grpSp>
        <p:nvGrpSpPr>
          <p:cNvPr id="110" name="Google Shape;110;p18"/>
          <p:cNvGrpSpPr/>
          <p:nvPr/>
        </p:nvGrpSpPr>
        <p:grpSpPr>
          <a:xfrm>
            <a:off x="6633550" y="3696075"/>
            <a:ext cx="2164800" cy="984300"/>
            <a:chOff x="6633550" y="3696075"/>
            <a:chExt cx="2164800" cy="984300"/>
          </a:xfrm>
        </p:grpSpPr>
        <p:sp>
          <p:nvSpPr>
            <p:cNvPr id="111" name="Google Shape;111;p18"/>
            <p:cNvSpPr txBox="1"/>
            <p:nvPr/>
          </p:nvSpPr>
          <p:spPr>
            <a:xfrm>
              <a:off x="6633550" y="3696075"/>
              <a:ext cx="2164800" cy="9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
                  <a:latin typeface="Lato"/>
                  <a:ea typeface="Lato"/>
                  <a:cs typeface="Lato"/>
                  <a:sym typeface="Lato"/>
                </a:rPr>
                <a:t>Automatic translation will remove the intimidation of applying to a foreign company.</a:t>
              </a:r>
              <a:endParaRPr>
                <a:latin typeface="Lato"/>
                <a:ea typeface="Lato"/>
                <a:cs typeface="Lato"/>
                <a:sym typeface="Lato"/>
              </a:endParaRPr>
            </a:p>
          </p:txBody>
        </p:sp>
        <p:sp>
          <p:nvSpPr>
            <p:cNvPr id="112" name="Google Shape;112;p18"/>
            <p:cNvSpPr/>
            <p:nvPr/>
          </p:nvSpPr>
          <p:spPr>
            <a:xfrm>
              <a:off x="8561875" y="3717375"/>
              <a:ext cx="158400" cy="963000"/>
            </a:xfrm>
            <a:prstGeom prst="rightBracket">
              <a:avLst>
                <a:gd fmla="val 8333" name="adj"/>
              </a:avLst>
            </a:prstGeom>
            <a:no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3C47D"/>
                </a:solidFill>
              </a:endParaRPr>
            </a:p>
          </p:txBody>
        </p:sp>
        <p:sp>
          <p:nvSpPr>
            <p:cNvPr id="113" name="Google Shape;113;p18"/>
            <p:cNvSpPr/>
            <p:nvPr/>
          </p:nvSpPr>
          <p:spPr>
            <a:xfrm rot="10800000">
              <a:off x="6718500" y="3717375"/>
              <a:ext cx="158400" cy="963000"/>
            </a:xfrm>
            <a:prstGeom prst="rightBracket">
              <a:avLst>
                <a:gd fmla="val 8333" name="adj"/>
              </a:avLst>
            </a:prstGeom>
            <a:no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3C47D"/>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grpSp>
        <p:nvGrpSpPr>
          <p:cNvPr id="118" name="Google Shape;118;p19"/>
          <p:cNvGrpSpPr/>
          <p:nvPr/>
        </p:nvGrpSpPr>
        <p:grpSpPr>
          <a:xfrm>
            <a:off x="5723204" y="1244488"/>
            <a:ext cx="3333468" cy="3542317"/>
            <a:chOff x="5632317" y="1189775"/>
            <a:chExt cx="3305700" cy="3408369"/>
          </a:xfrm>
        </p:grpSpPr>
        <p:sp>
          <p:nvSpPr>
            <p:cNvPr id="119" name="Google Shape;119;p19"/>
            <p:cNvSpPr/>
            <p:nvPr/>
          </p:nvSpPr>
          <p:spPr>
            <a:xfrm>
              <a:off x="5632317" y="11897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sv" sz="2400">
                  <a:solidFill>
                    <a:srgbClr val="FFFFFF"/>
                  </a:solidFill>
                  <a:latin typeface="Economica"/>
                  <a:ea typeface="Economica"/>
                  <a:cs typeface="Economica"/>
                  <a:sym typeface="Economica"/>
                </a:rPr>
                <a:t>Output</a:t>
              </a:r>
              <a:endParaRPr sz="2400">
                <a:solidFill>
                  <a:srgbClr val="FFFFFF"/>
                </a:solidFill>
                <a:latin typeface="Economica"/>
                <a:ea typeface="Economica"/>
                <a:cs typeface="Economica"/>
                <a:sym typeface="Economica"/>
              </a:endParaRPr>
            </a:p>
          </p:txBody>
        </p:sp>
        <p:sp>
          <p:nvSpPr>
            <p:cNvPr id="120" name="Google Shape;120;p19"/>
            <p:cNvSpPr txBox="1"/>
            <p:nvPr/>
          </p:nvSpPr>
          <p:spPr>
            <a:xfrm>
              <a:off x="6167063" y="1982444"/>
              <a:ext cx="2236200" cy="2615700"/>
            </a:xfrm>
            <a:prstGeom prst="rect">
              <a:avLst/>
            </a:prstGeom>
            <a:noFill/>
            <a:ln>
              <a:noFill/>
            </a:ln>
          </p:spPr>
          <p:txBody>
            <a:bodyPr anchorCtr="0" anchor="t" bIns="91425" lIns="91425" spcFirstLastPara="1" rIns="91425" wrap="square" tIns="91425">
              <a:noAutofit/>
            </a:bodyPr>
            <a:lstStyle/>
            <a:p>
              <a:pPr indent="457200" lvl="0" marL="0" rtl="0" algn="l">
                <a:lnSpc>
                  <a:spcPct val="100000"/>
                </a:lnSpc>
                <a:spcBef>
                  <a:spcPts val="0"/>
                </a:spcBef>
                <a:spcAft>
                  <a:spcPts val="0"/>
                </a:spcAft>
                <a:buNone/>
              </a:pPr>
              <a:r>
                <a:t/>
              </a:r>
              <a:endParaRPr>
                <a:latin typeface="Economica"/>
                <a:ea typeface="Economica"/>
                <a:cs typeface="Economica"/>
                <a:sym typeface="Economica"/>
              </a:endParaRPr>
            </a:p>
            <a:p>
              <a:pPr indent="457200" lvl="0" marL="0" rtl="0" algn="l">
                <a:lnSpc>
                  <a:spcPct val="150000"/>
                </a:lnSpc>
                <a:spcBef>
                  <a:spcPts val="0"/>
                </a:spcBef>
                <a:spcAft>
                  <a:spcPts val="0"/>
                </a:spcAft>
                <a:buNone/>
              </a:pPr>
              <a:r>
                <a:rPr lang="sv">
                  <a:latin typeface="Economica"/>
                  <a:ea typeface="Economica"/>
                  <a:cs typeface="Economica"/>
                  <a:sym typeface="Economica"/>
                </a:rPr>
                <a:t>Compiled data of user profile</a:t>
              </a:r>
              <a:endParaRPr>
                <a:latin typeface="Economica"/>
                <a:ea typeface="Economica"/>
                <a:cs typeface="Economica"/>
                <a:sym typeface="Economica"/>
              </a:endParaRPr>
            </a:p>
            <a:p>
              <a:pPr indent="0" lvl="0" marL="457200" rtl="0" algn="l">
                <a:lnSpc>
                  <a:spcPct val="150000"/>
                </a:lnSpc>
                <a:spcBef>
                  <a:spcPts val="0"/>
                </a:spcBef>
                <a:spcAft>
                  <a:spcPts val="0"/>
                </a:spcAft>
                <a:buNone/>
              </a:pPr>
              <a:r>
                <a:t/>
              </a:r>
              <a:endParaRPr>
                <a:latin typeface="Economica"/>
                <a:ea typeface="Economica"/>
                <a:cs typeface="Economica"/>
                <a:sym typeface="Economica"/>
              </a:endParaRPr>
            </a:p>
            <a:p>
              <a:pPr indent="0" lvl="0" marL="457200" rtl="0" algn="l">
                <a:lnSpc>
                  <a:spcPct val="150000"/>
                </a:lnSpc>
                <a:spcBef>
                  <a:spcPts val="0"/>
                </a:spcBef>
                <a:spcAft>
                  <a:spcPts val="0"/>
                </a:spcAft>
                <a:buNone/>
              </a:pPr>
              <a:r>
                <a:rPr lang="sv">
                  <a:latin typeface="Economica"/>
                  <a:ea typeface="Economica"/>
                  <a:cs typeface="Economica"/>
                  <a:sym typeface="Economica"/>
                </a:rPr>
                <a:t>List of job matches</a:t>
              </a:r>
              <a:endParaRPr>
                <a:latin typeface="Economica"/>
                <a:ea typeface="Economica"/>
                <a:cs typeface="Economica"/>
                <a:sym typeface="Economica"/>
              </a:endParaRPr>
            </a:p>
            <a:p>
              <a:pPr indent="0" lvl="0" marL="457200" rtl="0" algn="l">
                <a:lnSpc>
                  <a:spcPct val="150000"/>
                </a:lnSpc>
                <a:spcBef>
                  <a:spcPts val="0"/>
                </a:spcBef>
                <a:spcAft>
                  <a:spcPts val="0"/>
                </a:spcAft>
                <a:buNone/>
              </a:pPr>
              <a:r>
                <a:t/>
              </a:r>
              <a:endParaRPr>
                <a:latin typeface="Economica"/>
                <a:ea typeface="Economica"/>
                <a:cs typeface="Economica"/>
                <a:sym typeface="Economica"/>
              </a:endParaRPr>
            </a:p>
            <a:p>
              <a:pPr indent="0" lvl="0" marL="457200" rtl="0" algn="l">
                <a:lnSpc>
                  <a:spcPct val="150000"/>
                </a:lnSpc>
                <a:spcBef>
                  <a:spcPts val="0"/>
                </a:spcBef>
                <a:spcAft>
                  <a:spcPts val="0"/>
                </a:spcAft>
                <a:buNone/>
              </a:pPr>
              <a:r>
                <a:rPr lang="sv">
                  <a:latin typeface="Economica"/>
                  <a:ea typeface="Economica"/>
                  <a:cs typeface="Economica"/>
                  <a:sym typeface="Economica"/>
                </a:rPr>
                <a:t>Links to the job application</a:t>
              </a:r>
              <a:endParaRPr>
                <a:latin typeface="Economica"/>
                <a:ea typeface="Economica"/>
                <a:cs typeface="Economica"/>
                <a:sym typeface="Economica"/>
              </a:endParaRPr>
            </a:p>
            <a:p>
              <a:pPr indent="0" lvl="0" marL="457200" rtl="0" algn="l">
                <a:lnSpc>
                  <a:spcPct val="150000"/>
                </a:lnSpc>
                <a:spcBef>
                  <a:spcPts val="0"/>
                </a:spcBef>
                <a:spcAft>
                  <a:spcPts val="0"/>
                </a:spcAft>
                <a:buNone/>
              </a:pPr>
              <a:r>
                <a:t/>
              </a:r>
              <a:endParaRPr>
                <a:latin typeface="Economica"/>
                <a:ea typeface="Economica"/>
                <a:cs typeface="Economica"/>
                <a:sym typeface="Economica"/>
              </a:endParaRPr>
            </a:p>
            <a:p>
              <a:pPr indent="0" lvl="0" marL="457200" rtl="0" algn="l">
                <a:lnSpc>
                  <a:spcPct val="150000"/>
                </a:lnSpc>
                <a:spcBef>
                  <a:spcPts val="0"/>
                </a:spcBef>
                <a:spcAft>
                  <a:spcPts val="0"/>
                </a:spcAft>
                <a:buNone/>
              </a:pPr>
              <a:r>
                <a:rPr lang="sv">
                  <a:latin typeface="Economica"/>
                  <a:ea typeface="Economica"/>
                  <a:cs typeface="Economica"/>
                  <a:sym typeface="Economica"/>
                </a:rPr>
                <a:t>Email notification to user </a:t>
              </a:r>
              <a:endParaRPr>
                <a:latin typeface="Economica"/>
                <a:ea typeface="Economica"/>
                <a:cs typeface="Economica"/>
                <a:sym typeface="Economica"/>
              </a:endParaRPr>
            </a:p>
          </p:txBody>
        </p:sp>
      </p:grpSp>
      <p:grpSp>
        <p:nvGrpSpPr>
          <p:cNvPr id="121" name="Google Shape;121;p19"/>
          <p:cNvGrpSpPr/>
          <p:nvPr/>
        </p:nvGrpSpPr>
        <p:grpSpPr>
          <a:xfrm>
            <a:off x="155713" y="1244498"/>
            <a:ext cx="3505047" cy="3409222"/>
            <a:chOff x="0" y="1189989"/>
            <a:chExt cx="3546900" cy="3263975"/>
          </a:xfrm>
        </p:grpSpPr>
        <p:sp>
          <p:nvSpPr>
            <p:cNvPr id="122" name="Google Shape;122;p19"/>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sv" sz="2400">
                  <a:solidFill>
                    <a:srgbClr val="FFFFFF"/>
                  </a:solidFill>
                  <a:latin typeface="Economica"/>
                  <a:ea typeface="Economica"/>
                  <a:cs typeface="Economica"/>
                  <a:sym typeface="Economica"/>
                </a:rPr>
                <a:t>Input</a:t>
              </a:r>
              <a:endParaRPr sz="2400">
                <a:solidFill>
                  <a:srgbClr val="FFFFFF"/>
                </a:solidFill>
                <a:latin typeface="Economica"/>
                <a:ea typeface="Economica"/>
                <a:cs typeface="Economica"/>
                <a:sym typeface="Economica"/>
              </a:endParaRPr>
            </a:p>
          </p:txBody>
        </p:sp>
        <p:sp>
          <p:nvSpPr>
            <p:cNvPr id="123" name="Google Shape;123;p19"/>
            <p:cNvSpPr txBox="1"/>
            <p:nvPr/>
          </p:nvSpPr>
          <p:spPr>
            <a:xfrm>
              <a:off x="655361" y="1838264"/>
              <a:ext cx="2236200" cy="2615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b="1">
                <a:solidFill>
                  <a:schemeClr val="dk1"/>
                </a:solidFill>
                <a:latin typeface="Economica"/>
                <a:ea typeface="Economica"/>
                <a:cs typeface="Economica"/>
                <a:sym typeface="Economica"/>
              </a:endParaRPr>
            </a:p>
            <a:p>
              <a:pPr indent="0" lvl="0" marL="457200" rtl="0" algn="l">
                <a:lnSpc>
                  <a:spcPct val="115000"/>
                </a:lnSpc>
                <a:spcBef>
                  <a:spcPts val="0"/>
                </a:spcBef>
                <a:spcAft>
                  <a:spcPts val="0"/>
                </a:spcAft>
                <a:buNone/>
              </a:pPr>
              <a:r>
                <a:rPr b="1" lang="sv">
                  <a:solidFill>
                    <a:schemeClr val="dk1"/>
                  </a:solidFill>
                  <a:latin typeface="Economica"/>
                  <a:ea typeface="Economica"/>
                  <a:cs typeface="Economica"/>
                  <a:sym typeface="Economica"/>
                </a:rPr>
                <a:t>Users’ Data</a:t>
              </a:r>
              <a:endParaRPr b="1">
                <a:solidFill>
                  <a:schemeClr val="dk1"/>
                </a:solidFill>
                <a:latin typeface="Economica"/>
                <a:ea typeface="Economica"/>
                <a:cs typeface="Economica"/>
                <a:sym typeface="Economica"/>
              </a:endParaRPr>
            </a:p>
            <a:p>
              <a:pPr indent="0" lvl="0" marL="457200" rtl="0" algn="l">
                <a:lnSpc>
                  <a:spcPct val="115000"/>
                </a:lnSpc>
                <a:spcBef>
                  <a:spcPts val="0"/>
                </a:spcBef>
                <a:spcAft>
                  <a:spcPts val="0"/>
                </a:spcAft>
                <a:buClr>
                  <a:schemeClr val="dk1"/>
                </a:buClr>
                <a:buSzPts val="1100"/>
                <a:buFont typeface="Arial"/>
                <a:buNone/>
              </a:pPr>
              <a:r>
                <a:rPr lang="sv">
                  <a:solidFill>
                    <a:schemeClr val="dk1"/>
                  </a:solidFill>
                  <a:latin typeface="Economica"/>
                  <a:ea typeface="Economica"/>
                  <a:cs typeface="Economica"/>
                  <a:sym typeface="Economica"/>
                </a:rPr>
                <a:t>-Qualifications</a:t>
              </a:r>
              <a:endParaRPr>
                <a:solidFill>
                  <a:schemeClr val="dk1"/>
                </a:solidFill>
                <a:latin typeface="Economica"/>
                <a:ea typeface="Economica"/>
                <a:cs typeface="Economica"/>
                <a:sym typeface="Economica"/>
              </a:endParaRPr>
            </a:p>
            <a:p>
              <a:pPr indent="0" lvl="0" marL="457200" rtl="0" algn="l">
                <a:lnSpc>
                  <a:spcPct val="115000"/>
                </a:lnSpc>
                <a:spcBef>
                  <a:spcPts val="0"/>
                </a:spcBef>
                <a:spcAft>
                  <a:spcPts val="0"/>
                </a:spcAft>
                <a:buClr>
                  <a:schemeClr val="dk1"/>
                </a:buClr>
                <a:buSzPts val="1100"/>
                <a:buFont typeface="Arial"/>
                <a:buNone/>
              </a:pPr>
              <a:r>
                <a:rPr lang="sv">
                  <a:solidFill>
                    <a:schemeClr val="dk1"/>
                  </a:solidFill>
                  <a:latin typeface="Economica"/>
                  <a:ea typeface="Economica"/>
                  <a:cs typeface="Economica"/>
                  <a:sym typeface="Economica"/>
                </a:rPr>
                <a:t>-Previous work</a:t>
              </a:r>
              <a:endParaRPr>
                <a:solidFill>
                  <a:schemeClr val="dk1"/>
                </a:solidFill>
                <a:latin typeface="Economica"/>
                <a:ea typeface="Economica"/>
                <a:cs typeface="Economica"/>
                <a:sym typeface="Economica"/>
              </a:endParaRPr>
            </a:p>
            <a:p>
              <a:pPr indent="0" lvl="0" marL="457200" rtl="0" algn="l">
                <a:lnSpc>
                  <a:spcPct val="115000"/>
                </a:lnSpc>
                <a:spcBef>
                  <a:spcPts val="0"/>
                </a:spcBef>
                <a:spcAft>
                  <a:spcPts val="0"/>
                </a:spcAft>
                <a:buNone/>
              </a:pPr>
              <a:r>
                <a:rPr lang="sv">
                  <a:solidFill>
                    <a:schemeClr val="dk1"/>
                  </a:solidFill>
                  <a:latin typeface="Economica"/>
                  <a:ea typeface="Economica"/>
                  <a:cs typeface="Economica"/>
                  <a:sym typeface="Economica"/>
                </a:rPr>
                <a:t>-Basic info</a:t>
              </a:r>
              <a:endParaRPr>
                <a:solidFill>
                  <a:schemeClr val="dk1"/>
                </a:solidFill>
                <a:latin typeface="Economica"/>
                <a:ea typeface="Economica"/>
                <a:cs typeface="Economica"/>
                <a:sym typeface="Economica"/>
              </a:endParaRPr>
            </a:p>
            <a:p>
              <a:pPr indent="0" lvl="0" marL="457200" rtl="0" algn="l">
                <a:lnSpc>
                  <a:spcPct val="115000"/>
                </a:lnSpc>
                <a:spcBef>
                  <a:spcPts val="0"/>
                </a:spcBef>
                <a:spcAft>
                  <a:spcPts val="0"/>
                </a:spcAft>
                <a:buNone/>
              </a:pPr>
              <a:r>
                <a:t/>
              </a:r>
              <a:endParaRPr>
                <a:solidFill>
                  <a:schemeClr val="dk1"/>
                </a:solidFill>
                <a:latin typeface="Economica"/>
                <a:ea typeface="Economica"/>
                <a:cs typeface="Economica"/>
                <a:sym typeface="Economica"/>
              </a:endParaRPr>
            </a:p>
            <a:p>
              <a:pPr indent="0" lvl="0" marL="457200" rtl="0" algn="l">
                <a:lnSpc>
                  <a:spcPct val="115000"/>
                </a:lnSpc>
                <a:spcBef>
                  <a:spcPts val="0"/>
                </a:spcBef>
                <a:spcAft>
                  <a:spcPts val="0"/>
                </a:spcAft>
                <a:buNone/>
              </a:pPr>
              <a:r>
                <a:rPr b="1" lang="sv">
                  <a:solidFill>
                    <a:schemeClr val="dk1"/>
                  </a:solidFill>
                  <a:latin typeface="Economica"/>
                  <a:ea typeface="Economica"/>
                  <a:cs typeface="Economica"/>
                  <a:sym typeface="Economica"/>
                </a:rPr>
                <a:t>Job data</a:t>
              </a:r>
              <a:endParaRPr b="1">
                <a:solidFill>
                  <a:schemeClr val="dk1"/>
                </a:solidFill>
                <a:latin typeface="Economica"/>
                <a:ea typeface="Economica"/>
                <a:cs typeface="Economica"/>
                <a:sym typeface="Economica"/>
              </a:endParaRPr>
            </a:p>
            <a:p>
              <a:pPr indent="0" lvl="0" marL="457200" rtl="0" algn="l">
                <a:lnSpc>
                  <a:spcPct val="115000"/>
                </a:lnSpc>
                <a:spcBef>
                  <a:spcPts val="0"/>
                </a:spcBef>
                <a:spcAft>
                  <a:spcPts val="0"/>
                </a:spcAft>
                <a:buNone/>
              </a:pPr>
              <a:r>
                <a:rPr lang="sv">
                  <a:solidFill>
                    <a:schemeClr val="dk1"/>
                  </a:solidFill>
                  <a:latin typeface="Economica"/>
                  <a:ea typeface="Economica"/>
                  <a:cs typeface="Economica"/>
                  <a:sym typeface="Economica"/>
                </a:rPr>
                <a:t>-Positions</a:t>
              </a:r>
              <a:endParaRPr>
                <a:solidFill>
                  <a:schemeClr val="dk1"/>
                </a:solidFill>
                <a:latin typeface="Economica"/>
                <a:ea typeface="Economica"/>
                <a:cs typeface="Economica"/>
                <a:sym typeface="Economica"/>
              </a:endParaRPr>
            </a:p>
            <a:p>
              <a:pPr indent="0" lvl="0" marL="457200" rtl="0" algn="l">
                <a:lnSpc>
                  <a:spcPct val="115000"/>
                </a:lnSpc>
                <a:spcBef>
                  <a:spcPts val="0"/>
                </a:spcBef>
                <a:spcAft>
                  <a:spcPts val="0"/>
                </a:spcAft>
                <a:buNone/>
              </a:pPr>
              <a:r>
                <a:rPr lang="sv">
                  <a:solidFill>
                    <a:schemeClr val="dk1"/>
                  </a:solidFill>
                  <a:latin typeface="Economica"/>
                  <a:ea typeface="Economica"/>
                  <a:cs typeface="Economica"/>
                  <a:sym typeface="Economica"/>
                </a:rPr>
                <a:t>-Location</a:t>
              </a:r>
              <a:endParaRPr>
                <a:solidFill>
                  <a:schemeClr val="dk1"/>
                </a:solidFill>
                <a:latin typeface="Economica"/>
                <a:ea typeface="Economica"/>
                <a:cs typeface="Economica"/>
                <a:sym typeface="Economica"/>
              </a:endParaRPr>
            </a:p>
            <a:p>
              <a:pPr indent="0" lvl="0" marL="457200" rtl="0" algn="l">
                <a:lnSpc>
                  <a:spcPct val="115000"/>
                </a:lnSpc>
                <a:spcBef>
                  <a:spcPts val="0"/>
                </a:spcBef>
                <a:spcAft>
                  <a:spcPts val="0"/>
                </a:spcAft>
                <a:buNone/>
              </a:pPr>
              <a:r>
                <a:rPr lang="sv">
                  <a:solidFill>
                    <a:schemeClr val="dk1"/>
                  </a:solidFill>
                  <a:latin typeface="Economica"/>
                  <a:ea typeface="Economica"/>
                  <a:cs typeface="Economica"/>
                  <a:sym typeface="Economica"/>
                </a:rPr>
                <a:t>-Working hours</a:t>
              </a:r>
              <a:endParaRPr>
                <a:solidFill>
                  <a:schemeClr val="dk1"/>
                </a:solidFill>
                <a:latin typeface="Economica"/>
                <a:ea typeface="Economica"/>
                <a:cs typeface="Economica"/>
                <a:sym typeface="Economica"/>
              </a:endParaRPr>
            </a:p>
            <a:p>
              <a:pPr indent="0" lvl="0" marL="457200" rtl="0" algn="l">
                <a:lnSpc>
                  <a:spcPct val="115000"/>
                </a:lnSpc>
                <a:spcBef>
                  <a:spcPts val="0"/>
                </a:spcBef>
                <a:spcAft>
                  <a:spcPts val="0"/>
                </a:spcAft>
                <a:buNone/>
              </a:pPr>
              <a:r>
                <a:rPr lang="sv">
                  <a:solidFill>
                    <a:schemeClr val="dk1"/>
                  </a:solidFill>
                  <a:latin typeface="Economica"/>
                  <a:ea typeface="Economica"/>
                  <a:cs typeface="Economica"/>
                  <a:sym typeface="Economica"/>
                </a:rPr>
                <a:t>-Salary</a:t>
              </a:r>
              <a:endParaRPr>
                <a:solidFill>
                  <a:schemeClr val="dk1"/>
                </a:solidFill>
                <a:latin typeface="Economica"/>
                <a:ea typeface="Economica"/>
                <a:cs typeface="Economica"/>
                <a:sym typeface="Economica"/>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latin typeface="Economica"/>
                <a:ea typeface="Economica"/>
                <a:cs typeface="Economica"/>
                <a:sym typeface="Economica"/>
              </a:endParaRPr>
            </a:p>
          </p:txBody>
        </p:sp>
      </p:grpSp>
      <p:grpSp>
        <p:nvGrpSpPr>
          <p:cNvPr id="124" name="Google Shape;124;p19"/>
          <p:cNvGrpSpPr/>
          <p:nvPr/>
        </p:nvGrpSpPr>
        <p:grpSpPr>
          <a:xfrm>
            <a:off x="3065315" y="1244383"/>
            <a:ext cx="3373136" cy="3633866"/>
            <a:chOff x="2944204" y="1189775"/>
            <a:chExt cx="3305700" cy="3483050"/>
          </a:xfrm>
        </p:grpSpPr>
        <p:sp>
          <p:nvSpPr>
            <p:cNvPr id="125" name="Google Shape;125;p19"/>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sv" sz="2400">
                  <a:solidFill>
                    <a:srgbClr val="FFFFFF"/>
                  </a:solidFill>
                  <a:latin typeface="Economica"/>
                  <a:ea typeface="Economica"/>
                  <a:cs typeface="Economica"/>
                  <a:sym typeface="Economica"/>
                </a:rPr>
                <a:t>Process</a:t>
              </a:r>
              <a:endParaRPr sz="2400">
                <a:solidFill>
                  <a:srgbClr val="FFFFFF"/>
                </a:solidFill>
                <a:latin typeface="Economica"/>
                <a:ea typeface="Economica"/>
                <a:cs typeface="Economica"/>
                <a:sym typeface="Economica"/>
              </a:endParaRPr>
            </a:p>
          </p:txBody>
        </p:sp>
        <p:sp>
          <p:nvSpPr>
            <p:cNvPr id="126" name="Google Shape;126;p19"/>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a:latin typeface="Economica"/>
                <a:ea typeface="Economica"/>
                <a:cs typeface="Economica"/>
                <a:sym typeface="Economica"/>
              </a:endParaRPr>
            </a:p>
            <a:p>
              <a:pPr indent="0" lvl="0" marL="0" rtl="0" algn="l">
                <a:lnSpc>
                  <a:spcPct val="115000"/>
                </a:lnSpc>
                <a:spcBef>
                  <a:spcPts val="0"/>
                </a:spcBef>
                <a:spcAft>
                  <a:spcPts val="0"/>
                </a:spcAft>
                <a:buNone/>
              </a:pPr>
              <a:r>
                <a:rPr b="1" lang="sv">
                  <a:latin typeface="Economica"/>
                  <a:ea typeface="Economica"/>
                  <a:cs typeface="Economica"/>
                  <a:sym typeface="Economica"/>
                </a:rPr>
                <a:t>Web crawler</a:t>
              </a:r>
              <a:endParaRPr b="1">
                <a:latin typeface="Economica"/>
                <a:ea typeface="Economica"/>
                <a:cs typeface="Economica"/>
                <a:sym typeface="Economica"/>
              </a:endParaRPr>
            </a:p>
            <a:p>
              <a:pPr indent="0" lvl="0" marL="457200" rtl="0" algn="l">
                <a:lnSpc>
                  <a:spcPct val="115000"/>
                </a:lnSpc>
                <a:spcBef>
                  <a:spcPts val="0"/>
                </a:spcBef>
                <a:spcAft>
                  <a:spcPts val="0"/>
                </a:spcAft>
                <a:buNone/>
              </a:pPr>
              <a:r>
                <a:t/>
              </a:r>
              <a:endParaRPr b="1">
                <a:latin typeface="Economica"/>
                <a:ea typeface="Economica"/>
                <a:cs typeface="Economica"/>
                <a:sym typeface="Economica"/>
              </a:endParaRPr>
            </a:p>
            <a:p>
              <a:pPr indent="0" lvl="0" marL="457200" rtl="0" algn="l">
                <a:lnSpc>
                  <a:spcPct val="115000"/>
                </a:lnSpc>
                <a:spcBef>
                  <a:spcPts val="0"/>
                </a:spcBef>
                <a:spcAft>
                  <a:spcPts val="0"/>
                </a:spcAft>
                <a:buNone/>
              </a:pPr>
              <a:r>
                <a:t/>
              </a:r>
              <a:endParaRPr b="1">
                <a:latin typeface="Economica"/>
                <a:ea typeface="Economica"/>
                <a:cs typeface="Economica"/>
                <a:sym typeface="Economica"/>
              </a:endParaRPr>
            </a:p>
            <a:p>
              <a:pPr indent="0" lvl="0" marL="0" rtl="0" algn="l">
                <a:lnSpc>
                  <a:spcPct val="115000"/>
                </a:lnSpc>
                <a:spcBef>
                  <a:spcPts val="0"/>
                </a:spcBef>
                <a:spcAft>
                  <a:spcPts val="0"/>
                </a:spcAft>
                <a:buNone/>
              </a:pPr>
              <a:r>
                <a:rPr b="1" lang="sv">
                  <a:latin typeface="Economica"/>
                  <a:ea typeface="Economica"/>
                  <a:cs typeface="Economica"/>
                  <a:sym typeface="Economica"/>
                </a:rPr>
                <a:t>Matcher</a:t>
              </a:r>
              <a:endParaRPr b="1">
                <a:latin typeface="Economica"/>
                <a:ea typeface="Economica"/>
                <a:cs typeface="Economica"/>
                <a:sym typeface="Economica"/>
              </a:endParaRPr>
            </a:p>
            <a:p>
              <a:pPr indent="0" lvl="0" marL="457200" rtl="0" algn="l">
                <a:lnSpc>
                  <a:spcPct val="115000"/>
                </a:lnSpc>
                <a:spcBef>
                  <a:spcPts val="0"/>
                </a:spcBef>
                <a:spcAft>
                  <a:spcPts val="0"/>
                </a:spcAft>
                <a:buNone/>
              </a:pPr>
              <a:r>
                <a:t/>
              </a:r>
              <a:endParaRPr b="1">
                <a:latin typeface="Economica"/>
                <a:ea typeface="Economica"/>
                <a:cs typeface="Economica"/>
                <a:sym typeface="Economica"/>
              </a:endParaRPr>
            </a:p>
            <a:p>
              <a:pPr indent="0" lvl="0" marL="457200" rtl="0" algn="l">
                <a:lnSpc>
                  <a:spcPct val="115000"/>
                </a:lnSpc>
                <a:spcBef>
                  <a:spcPts val="0"/>
                </a:spcBef>
                <a:spcAft>
                  <a:spcPts val="0"/>
                </a:spcAft>
                <a:buNone/>
              </a:pPr>
              <a:r>
                <a:t/>
              </a:r>
              <a:endParaRPr b="1">
                <a:latin typeface="Economica"/>
                <a:ea typeface="Economica"/>
                <a:cs typeface="Economica"/>
                <a:sym typeface="Economica"/>
              </a:endParaRPr>
            </a:p>
            <a:p>
              <a:pPr indent="0" lvl="0" marL="0" rtl="0" algn="l">
                <a:lnSpc>
                  <a:spcPct val="115000"/>
                </a:lnSpc>
                <a:spcBef>
                  <a:spcPts val="0"/>
                </a:spcBef>
                <a:spcAft>
                  <a:spcPts val="0"/>
                </a:spcAft>
                <a:buNone/>
              </a:pPr>
              <a:r>
                <a:rPr b="1" lang="sv">
                  <a:latin typeface="Economica"/>
                  <a:ea typeface="Economica"/>
                  <a:cs typeface="Economica"/>
                  <a:sym typeface="Economica"/>
                </a:rPr>
                <a:t>Interpreter/Analyzer</a:t>
              </a:r>
              <a:endParaRPr b="1">
                <a:latin typeface="Economica"/>
                <a:ea typeface="Economica"/>
                <a:cs typeface="Economica"/>
                <a:sym typeface="Economica"/>
              </a:endParaRPr>
            </a:p>
            <a:p>
              <a:pPr indent="0" lvl="0" marL="457200" rtl="0" algn="l">
                <a:lnSpc>
                  <a:spcPct val="115000"/>
                </a:lnSpc>
                <a:spcBef>
                  <a:spcPts val="0"/>
                </a:spcBef>
                <a:spcAft>
                  <a:spcPts val="0"/>
                </a:spcAft>
                <a:buNone/>
              </a:pPr>
              <a:r>
                <a:t/>
              </a:r>
              <a:endParaRPr b="1">
                <a:latin typeface="Economica"/>
                <a:ea typeface="Economica"/>
                <a:cs typeface="Economica"/>
                <a:sym typeface="Economica"/>
              </a:endParaRPr>
            </a:p>
            <a:p>
              <a:pPr indent="0" lvl="0" marL="0" rtl="0" algn="l">
                <a:lnSpc>
                  <a:spcPct val="115000"/>
                </a:lnSpc>
                <a:spcBef>
                  <a:spcPts val="0"/>
                </a:spcBef>
                <a:spcAft>
                  <a:spcPts val="0"/>
                </a:spcAft>
                <a:buNone/>
              </a:pPr>
              <a:r>
                <a:t/>
              </a:r>
              <a:endParaRPr b="1">
                <a:latin typeface="Economica"/>
                <a:ea typeface="Economica"/>
                <a:cs typeface="Economica"/>
                <a:sym typeface="Economica"/>
              </a:endParaRPr>
            </a:p>
            <a:p>
              <a:pPr indent="0" lvl="0" marL="0" rtl="0" algn="l">
                <a:lnSpc>
                  <a:spcPct val="115000"/>
                </a:lnSpc>
                <a:spcBef>
                  <a:spcPts val="0"/>
                </a:spcBef>
                <a:spcAft>
                  <a:spcPts val="0"/>
                </a:spcAft>
                <a:buNone/>
              </a:pPr>
              <a:r>
                <a:t/>
              </a:r>
              <a:endParaRPr b="1">
                <a:latin typeface="Economica"/>
                <a:ea typeface="Economica"/>
                <a:cs typeface="Economica"/>
                <a:sym typeface="Economica"/>
              </a:endParaRPr>
            </a:p>
          </p:txBody>
        </p:sp>
      </p:grpSp>
      <p:sp>
        <p:nvSpPr>
          <p:cNvPr id="127" name="Google Shape;127;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sv"/>
              <a:t>Review: System IPO</a:t>
            </a:r>
            <a:endParaRPr/>
          </a:p>
        </p:txBody>
      </p:sp>
      <p:pic>
        <p:nvPicPr>
          <p:cNvPr id="128" name="Google Shape;128;p19"/>
          <p:cNvPicPr preferRelativeResize="0"/>
          <p:nvPr/>
        </p:nvPicPr>
        <p:blipFill>
          <a:blip r:embed="rId3">
            <a:alphaModFix/>
          </a:blip>
          <a:stretch>
            <a:fillRect/>
          </a:stretch>
        </p:blipFill>
        <p:spPr>
          <a:xfrm>
            <a:off x="6197588" y="2827550"/>
            <a:ext cx="471775" cy="471737"/>
          </a:xfrm>
          <a:prstGeom prst="rect">
            <a:avLst/>
          </a:prstGeom>
          <a:noFill/>
          <a:ln>
            <a:noFill/>
          </a:ln>
        </p:spPr>
      </p:pic>
      <p:sp>
        <p:nvSpPr>
          <p:cNvPr id="129" name="Google Shape;129;p19"/>
          <p:cNvSpPr txBox="1"/>
          <p:nvPr/>
        </p:nvSpPr>
        <p:spPr>
          <a:xfrm>
            <a:off x="6075125" y="281825"/>
            <a:ext cx="869100" cy="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30" name="Google Shape;130;p19"/>
          <p:cNvPicPr preferRelativeResize="0"/>
          <p:nvPr/>
        </p:nvPicPr>
        <p:blipFill>
          <a:blip r:embed="rId4">
            <a:alphaModFix/>
          </a:blip>
          <a:stretch>
            <a:fillRect/>
          </a:stretch>
        </p:blipFill>
        <p:spPr>
          <a:xfrm>
            <a:off x="6152311" y="2103050"/>
            <a:ext cx="562325" cy="562325"/>
          </a:xfrm>
          <a:prstGeom prst="rect">
            <a:avLst/>
          </a:prstGeom>
          <a:noFill/>
          <a:ln>
            <a:noFill/>
          </a:ln>
        </p:spPr>
      </p:pic>
      <p:pic>
        <p:nvPicPr>
          <p:cNvPr id="131" name="Google Shape;131;p19"/>
          <p:cNvPicPr preferRelativeResize="0"/>
          <p:nvPr/>
        </p:nvPicPr>
        <p:blipFill>
          <a:blip r:embed="rId5">
            <a:alphaModFix/>
          </a:blip>
          <a:stretch>
            <a:fillRect/>
          </a:stretch>
        </p:blipFill>
        <p:spPr>
          <a:xfrm>
            <a:off x="6152303" y="3438850"/>
            <a:ext cx="562324" cy="562324"/>
          </a:xfrm>
          <a:prstGeom prst="rect">
            <a:avLst/>
          </a:prstGeom>
          <a:noFill/>
          <a:ln>
            <a:noFill/>
          </a:ln>
        </p:spPr>
      </p:pic>
      <p:pic>
        <p:nvPicPr>
          <p:cNvPr id="132" name="Google Shape;132;p19"/>
          <p:cNvPicPr preferRelativeResize="0"/>
          <p:nvPr/>
        </p:nvPicPr>
        <p:blipFill>
          <a:blip r:embed="rId6">
            <a:alphaModFix/>
          </a:blip>
          <a:stretch>
            <a:fillRect/>
          </a:stretch>
        </p:blipFill>
        <p:spPr>
          <a:xfrm>
            <a:off x="6197600" y="4140750"/>
            <a:ext cx="471775" cy="471754"/>
          </a:xfrm>
          <a:prstGeom prst="rect">
            <a:avLst/>
          </a:prstGeom>
          <a:noFill/>
          <a:ln>
            <a:noFill/>
          </a:ln>
        </p:spPr>
      </p:pic>
      <p:pic>
        <p:nvPicPr>
          <p:cNvPr id="133" name="Google Shape;133;p19"/>
          <p:cNvPicPr preferRelativeResize="0"/>
          <p:nvPr/>
        </p:nvPicPr>
        <p:blipFill>
          <a:blip r:embed="rId4">
            <a:alphaModFix/>
          </a:blip>
          <a:stretch>
            <a:fillRect/>
          </a:stretch>
        </p:blipFill>
        <p:spPr>
          <a:xfrm>
            <a:off x="702886" y="2103050"/>
            <a:ext cx="562325" cy="562325"/>
          </a:xfrm>
          <a:prstGeom prst="rect">
            <a:avLst/>
          </a:prstGeom>
          <a:noFill/>
          <a:ln>
            <a:noFill/>
          </a:ln>
        </p:spPr>
      </p:pic>
      <p:pic>
        <p:nvPicPr>
          <p:cNvPr id="134" name="Google Shape;134;p19"/>
          <p:cNvPicPr preferRelativeResize="0"/>
          <p:nvPr/>
        </p:nvPicPr>
        <p:blipFill>
          <a:blip r:embed="rId7">
            <a:alphaModFix/>
          </a:blip>
          <a:stretch>
            <a:fillRect/>
          </a:stretch>
        </p:blipFill>
        <p:spPr>
          <a:xfrm>
            <a:off x="660063" y="3319838"/>
            <a:ext cx="647950" cy="647950"/>
          </a:xfrm>
          <a:prstGeom prst="rect">
            <a:avLst/>
          </a:prstGeom>
          <a:noFill/>
          <a:ln>
            <a:noFill/>
          </a:ln>
        </p:spPr>
      </p:pic>
      <p:sp>
        <p:nvSpPr>
          <p:cNvPr id="135" name="Google Shape;135;p19"/>
          <p:cNvSpPr txBox="1"/>
          <p:nvPr/>
        </p:nvSpPr>
        <p:spPr>
          <a:xfrm>
            <a:off x="6258288" y="254125"/>
            <a:ext cx="2885700" cy="9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sz="1600">
                <a:latin typeface="Economica"/>
                <a:ea typeface="Economica"/>
                <a:cs typeface="Economica"/>
                <a:sym typeface="Economica"/>
              </a:rPr>
              <a:t>Users can access the job data via</a:t>
            </a:r>
            <a:endParaRPr sz="1600">
              <a:latin typeface="Economica"/>
              <a:ea typeface="Economica"/>
              <a:cs typeface="Economica"/>
              <a:sym typeface="Economica"/>
            </a:endParaRPr>
          </a:p>
          <a:p>
            <a:pPr indent="0" lvl="0" marL="0" rtl="0" algn="l">
              <a:spcBef>
                <a:spcPts val="0"/>
              </a:spcBef>
              <a:spcAft>
                <a:spcPts val="0"/>
              </a:spcAft>
              <a:buNone/>
            </a:pPr>
            <a:r>
              <a:rPr lang="sv" sz="1600">
                <a:latin typeface="Economica"/>
                <a:ea typeface="Economica"/>
                <a:cs typeface="Economica"/>
                <a:sym typeface="Economica"/>
              </a:rPr>
              <a:t>-email</a:t>
            </a:r>
            <a:endParaRPr sz="1600">
              <a:latin typeface="Economica"/>
              <a:ea typeface="Economica"/>
              <a:cs typeface="Economica"/>
              <a:sym typeface="Economica"/>
            </a:endParaRPr>
          </a:p>
          <a:p>
            <a:pPr indent="0" lvl="0" marL="0" rtl="0" algn="l">
              <a:spcBef>
                <a:spcPts val="0"/>
              </a:spcBef>
              <a:spcAft>
                <a:spcPts val="0"/>
              </a:spcAft>
              <a:buNone/>
            </a:pPr>
            <a:r>
              <a:rPr lang="sv" sz="1600">
                <a:latin typeface="Economica"/>
                <a:ea typeface="Economica"/>
                <a:cs typeface="Economica"/>
                <a:sym typeface="Economica"/>
              </a:rPr>
              <a:t>-website (mainly </a:t>
            </a:r>
            <a:r>
              <a:rPr lang="sv" sz="1600">
                <a:latin typeface="Economica"/>
                <a:ea typeface="Economica"/>
                <a:cs typeface="Economica"/>
                <a:sym typeface="Economica"/>
              </a:rPr>
              <a:t>settings</a:t>
            </a:r>
            <a:r>
              <a:rPr lang="sv" sz="1600">
                <a:latin typeface="Economica"/>
                <a:ea typeface="Economica"/>
                <a:cs typeface="Economica"/>
                <a:sym typeface="Economica"/>
              </a:rPr>
              <a:t>)</a:t>
            </a:r>
            <a:endParaRPr sz="1600">
              <a:latin typeface="Economica"/>
              <a:ea typeface="Economica"/>
              <a:cs typeface="Economica"/>
              <a:sym typeface="Economic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0"/>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sv"/>
              <a:t>Sketches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sv"/>
              <a:t>Homepage</a:t>
            </a:r>
            <a:endParaRPr/>
          </a:p>
        </p:txBody>
      </p:sp>
      <p:sp>
        <p:nvSpPr>
          <p:cNvPr id="146" name="Google Shape;146;p21"/>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7" name="Google Shape;147;p21"/>
          <p:cNvPicPr preferRelativeResize="0"/>
          <p:nvPr/>
        </p:nvPicPr>
        <p:blipFill>
          <a:blip r:embed="rId3">
            <a:alphaModFix/>
          </a:blip>
          <a:stretch>
            <a:fillRect/>
          </a:stretch>
        </p:blipFill>
        <p:spPr>
          <a:xfrm>
            <a:off x="2664119" y="315925"/>
            <a:ext cx="6168182" cy="4263299"/>
          </a:xfrm>
          <a:prstGeom prst="rect">
            <a:avLst/>
          </a:prstGeom>
          <a:noFill/>
          <a:ln>
            <a:noFill/>
          </a:ln>
        </p:spPr>
      </p:pic>
      <p:sp>
        <p:nvSpPr>
          <p:cNvPr id="148" name="Google Shape;148;p21"/>
          <p:cNvSpPr txBox="1"/>
          <p:nvPr>
            <p:ph type="title"/>
          </p:nvPr>
        </p:nvSpPr>
        <p:spPr>
          <a:xfrm>
            <a:off x="311700" y="1225225"/>
            <a:ext cx="2084700" cy="330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sv" sz="1800"/>
              <a:t>-Sign up button for new users to sign up</a:t>
            </a:r>
            <a:endParaRPr sz="1800"/>
          </a:p>
          <a:p>
            <a:pPr indent="0" lvl="0" marL="0" rtl="0" algn="l">
              <a:lnSpc>
                <a:spcPct val="100000"/>
              </a:lnSpc>
              <a:spcBef>
                <a:spcPts val="1000"/>
              </a:spcBef>
              <a:spcAft>
                <a:spcPts val="1000"/>
              </a:spcAft>
              <a:buNone/>
            </a:pPr>
            <a:r>
              <a:rPr lang="sv" sz="1800"/>
              <a:t>-Introductions of job service</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sv"/>
              <a:t>Sign up</a:t>
            </a:r>
            <a:endParaRPr/>
          </a:p>
        </p:txBody>
      </p:sp>
      <p:sp>
        <p:nvSpPr>
          <p:cNvPr id="154" name="Google Shape;154;p22"/>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5" name="Google Shape;155;p22"/>
          <p:cNvPicPr preferRelativeResize="0"/>
          <p:nvPr/>
        </p:nvPicPr>
        <p:blipFill>
          <a:blip r:embed="rId3">
            <a:alphaModFix/>
          </a:blip>
          <a:stretch>
            <a:fillRect/>
          </a:stretch>
        </p:blipFill>
        <p:spPr>
          <a:xfrm>
            <a:off x="2813535" y="315925"/>
            <a:ext cx="6018768" cy="4263298"/>
          </a:xfrm>
          <a:prstGeom prst="rect">
            <a:avLst/>
          </a:prstGeom>
          <a:noFill/>
          <a:ln>
            <a:noFill/>
          </a:ln>
        </p:spPr>
      </p:pic>
      <p:sp>
        <p:nvSpPr>
          <p:cNvPr id="156" name="Google Shape;156;p22"/>
          <p:cNvSpPr txBox="1"/>
          <p:nvPr>
            <p:ph type="title"/>
          </p:nvPr>
        </p:nvSpPr>
        <p:spPr>
          <a:xfrm>
            <a:off x="311700" y="1225225"/>
            <a:ext cx="2501700" cy="330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sv" sz="1800"/>
              <a:t>-Key in personal info</a:t>
            </a:r>
            <a:endParaRPr sz="1800"/>
          </a:p>
          <a:p>
            <a:pPr indent="0" lvl="0" marL="0" rtl="0" algn="l">
              <a:lnSpc>
                <a:spcPct val="100000"/>
              </a:lnSpc>
              <a:spcBef>
                <a:spcPts val="1000"/>
              </a:spcBef>
              <a:spcAft>
                <a:spcPts val="0"/>
              </a:spcAft>
              <a:buNone/>
            </a:pPr>
            <a:r>
              <a:rPr lang="sv" sz="1800"/>
              <a:t>-Select interests with max 10</a:t>
            </a:r>
            <a:endParaRPr sz="1800"/>
          </a:p>
          <a:p>
            <a:pPr indent="0" lvl="0" marL="0" rtl="0" algn="l">
              <a:lnSpc>
                <a:spcPct val="100000"/>
              </a:lnSpc>
              <a:spcBef>
                <a:spcPts val="1000"/>
              </a:spcBef>
              <a:spcAft>
                <a:spcPts val="0"/>
              </a:spcAft>
              <a:buNone/>
            </a:pPr>
            <a:r>
              <a:rPr lang="sv" sz="1800"/>
              <a:t>-Cannot submit before confirming privacy document and terms of condition</a:t>
            </a:r>
            <a:endParaRPr sz="1800"/>
          </a:p>
          <a:p>
            <a:pPr indent="0" lvl="0" marL="0" rtl="0" algn="l">
              <a:lnSpc>
                <a:spcPct val="100000"/>
              </a:lnSpc>
              <a:spcBef>
                <a:spcPts val="1000"/>
              </a:spcBef>
              <a:spcAft>
                <a:spcPts val="100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